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Override1.xml" ContentType="application/vnd.openxmlformats-officedocument.themeOverr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sldIdLst>
    <p:sldId id="298" r:id="rId5"/>
    <p:sldId id="301" r:id="rId6"/>
    <p:sldId id="302" r:id="rId7"/>
    <p:sldId id="303" r:id="rId8"/>
    <p:sldId id="304" r:id="rId9"/>
    <p:sldId id="305" r:id="rId10"/>
    <p:sldId id="306" r:id="rId11"/>
    <p:sldId id="307" r:id="rId12"/>
    <p:sldId id="308" r:id="rId13"/>
    <p:sldId id="309" r:id="rId14"/>
    <p:sldId id="310" r:id="rId15"/>
    <p:sldId id="311" r:id="rId16"/>
    <p:sldId id="312" r:id="rId17"/>
    <p:sldId id="313" r:id="rId18"/>
    <p:sldId id="314" r:id="rId19"/>
    <p:sldId id="315" r:id="rId20"/>
    <p:sldId id="316"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198E014-17F3-4E0D-8373-8072C8861F7D}" v="16" dt="2025-04-21T20:34:57.99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129" autoAdjust="0"/>
    <p:restoredTop sz="94619" autoAdjust="0"/>
  </p:normalViewPr>
  <p:slideViewPr>
    <p:cSldViewPr snapToGrid="0">
      <p:cViewPr varScale="1">
        <p:scale>
          <a:sx n="64" d="100"/>
          <a:sy n="64" d="100"/>
        </p:scale>
        <p:origin x="894"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microsoft.com/office/2016/11/relationships/changesInfo" Target="changesInfos/changesInfo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 Id="rId27"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dgar Lopez" userId="f016c8dad31ea68a" providerId="LiveId" clId="{F198E014-17F3-4E0D-8373-8072C8861F7D}"/>
    <pc:docChg chg="modSld">
      <pc:chgData name="Edgar Lopez" userId="f016c8dad31ea68a" providerId="LiveId" clId="{F198E014-17F3-4E0D-8373-8072C8861F7D}" dt="2025-04-21T20:35:02.383" v="20" actId="1076"/>
      <pc:docMkLst>
        <pc:docMk/>
      </pc:docMkLst>
      <pc:sldChg chg="modSp mod">
        <pc:chgData name="Edgar Lopez" userId="f016c8dad31ea68a" providerId="LiveId" clId="{F198E014-17F3-4E0D-8373-8072C8861F7D}" dt="2025-04-21T20:01:28.015" v="1" actId="1076"/>
        <pc:sldMkLst>
          <pc:docMk/>
          <pc:sldMk cId="3724547306" sldId="301"/>
        </pc:sldMkLst>
        <pc:picChg chg="mod">
          <ac:chgData name="Edgar Lopez" userId="f016c8dad31ea68a" providerId="LiveId" clId="{F198E014-17F3-4E0D-8373-8072C8861F7D}" dt="2025-04-21T20:01:28.015" v="1" actId="1076"/>
          <ac:picMkLst>
            <pc:docMk/>
            <pc:sldMk cId="3724547306" sldId="301"/>
            <ac:picMk id="4" creationId="{B5B85C5A-0FD4-0051-9CEF-324873F20117}"/>
          </ac:picMkLst>
        </pc:picChg>
      </pc:sldChg>
      <pc:sldChg chg="modSp mod">
        <pc:chgData name="Edgar Lopez" userId="f016c8dad31ea68a" providerId="LiveId" clId="{F198E014-17F3-4E0D-8373-8072C8861F7D}" dt="2025-04-21T20:02:44.543" v="2" actId="1076"/>
        <pc:sldMkLst>
          <pc:docMk/>
          <pc:sldMk cId="1281890503" sldId="302"/>
        </pc:sldMkLst>
        <pc:picChg chg="mod">
          <ac:chgData name="Edgar Lopez" userId="f016c8dad31ea68a" providerId="LiveId" clId="{F198E014-17F3-4E0D-8373-8072C8861F7D}" dt="2025-04-21T20:02:44.543" v="2" actId="1076"/>
          <ac:picMkLst>
            <pc:docMk/>
            <pc:sldMk cId="1281890503" sldId="302"/>
            <ac:picMk id="2" creationId="{D73B0C10-5C25-E8AA-DA41-A362C033F406}"/>
          </ac:picMkLst>
        </pc:picChg>
      </pc:sldChg>
      <pc:sldChg chg="modSp mod">
        <pc:chgData name="Edgar Lopez" userId="f016c8dad31ea68a" providerId="LiveId" clId="{F198E014-17F3-4E0D-8373-8072C8861F7D}" dt="2025-04-21T20:04:44.439" v="3" actId="1076"/>
        <pc:sldMkLst>
          <pc:docMk/>
          <pc:sldMk cId="1738396062" sldId="303"/>
        </pc:sldMkLst>
        <pc:picChg chg="mod">
          <ac:chgData name="Edgar Lopez" userId="f016c8dad31ea68a" providerId="LiveId" clId="{F198E014-17F3-4E0D-8373-8072C8861F7D}" dt="2025-04-21T20:04:44.439" v="3" actId="1076"/>
          <ac:picMkLst>
            <pc:docMk/>
            <pc:sldMk cId="1738396062" sldId="303"/>
            <ac:picMk id="2" creationId="{91C58DA2-7E2F-5F6E-C47F-3D9F87D068E7}"/>
          </ac:picMkLst>
        </pc:picChg>
      </pc:sldChg>
      <pc:sldChg chg="modSp mod">
        <pc:chgData name="Edgar Lopez" userId="f016c8dad31ea68a" providerId="LiveId" clId="{F198E014-17F3-4E0D-8373-8072C8861F7D}" dt="2025-04-21T20:07:15.096" v="4" actId="1076"/>
        <pc:sldMkLst>
          <pc:docMk/>
          <pc:sldMk cId="3478383593" sldId="304"/>
        </pc:sldMkLst>
        <pc:picChg chg="mod">
          <ac:chgData name="Edgar Lopez" userId="f016c8dad31ea68a" providerId="LiveId" clId="{F198E014-17F3-4E0D-8373-8072C8861F7D}" dt="2025-04-21T20:07:15.096" v="4" actId="1076"/>
          <ac:picMkLst>
            <pc:docMk/>
            <pc:sldMk cId="3478383593" sldId="304"/>
            <ac:picMk id="2" creationId="{669D7AAD-10D1-7D2C-1DE8-02EF0DC81D9A}"/>
          </ac:picMkLst>
        </pc:picChg>
      </pc:sldChg>
      <pc:sldChg chg="modSp mod">
        <pc:chgData name="Edgar Lopez" userId="f016c8dad31ea68a" providerId="LiveId" clId="{F198E014-17F3-4E0D-8373-8072C8861F7D}" dt="2025-04-21T20:11:37.031" v="6" actId="1076"/>
        <pc:sldMkLst>
          <pc:docMk/>
          <pc:sldMk cId="3141148152" sldId="305"/>
        </pc:sldMkLst>
        <pc:picChg chg="mod">
          <ac:chgData name="Edgar Lopez" userId="f016c8dad31ea68a" providerId="LiveId" clId="{F198E014-17F3-4E0D-8373-8072C8861F7D}" dt="2025-04-21T20:11:37.031" v="6" actId="1076"/>
          <ac:picMkLst>
            <pc:docMk/>
            <pc:sldMk cId="3141148152" sldId="305"/>
            <ac:picMk id="3" creationId="{124F5F41-B06C-4AC7-376C-995F3EE55C07}"/>
          </ac:picMkLst>
        </pc:picChg>
      </pc:sldChg>
      <pc:sldChg chg="modSp mod">
        <pc:chgData name="Edgar Lopez" userId="f016c8dad31ea68a" providerId="LiveId" clId="{F198E014-17F3-4E0D-8373-8072C8861F7D}" dt="2025-04-21T20:13:53.656" v="7" actId="1076"/>
        <pc:sldMkLst>
          <pc:docMk/>
          <pc:sldMk cId="1122992948" sldId="306"/>
        </pc:sldMkLst>
        <pc:picChg chg="mod">
          <ac:chgData name="Edgar Lopez" userId="f016c8dad31ea68a" providerId="LiveId" clId="{F198E014-17F3-4E0D-8373-8072C8861F7D}" dt="2025-04-21T20:13:53.656" v="7" actId="1076"/>
          <ac:picMkLst>
            <pc:docMk/>
            <pc:sldMk cId="1122992948" sldId="306"/>
            <ac:picMk id="2" creationId="{DF3F0166-D02A-3D6E-2E69-D8641F35AA4D}"/>
          </ac:picMkLst>
        </pc:picChg>
      </pc:sldChg>
      <pc:sldChg chg="modSp mod">
        <pc:chgData name="Edgar Lopez" userId="f016c8dad31ea68a" providerId="LiveId" clId="{F198E014-17F3-4E0D-8373-8072C8861F7D}" dt="2025-04-21T20:15:24.254" v="8" actId="1076"/>
        <pc:sldMkLst>
          <pc:docMk/>
          <pc:sldMk cId="519099875" sldId="307"/>
        </pc:sldMkLst>
        <pc:picChg chg="mod">
          <ac:chgData name="Edgar Lopez" userId="f016c8dad31ea68a" providerId="LiveId" clId="{F198E014-17F3-4E0D-8373-8072C8861F7D}" dt="2025-04-21T20:15:24.254" v="8" actId="1076"/>
          <ac:picMkLst>
            <pc:docMk/>
            <pc:sldMk cId="519099875" sldId="307"/>
            <ac:picMk id="2" creationId="{22B2E9E8-18FD-1BFD-2903-6B649F87F311}"/>
          </ac:picMkLst>
        </pc:picChg>
      </pc:sldChg>
      <pc:sldChg chg="modSp mod">
        <pc:chgData name="Edgar Lopez" userId="f016c8dad31ea68a" providerId="LiveId" clId="{F198E014-17F3-4E0D-8373-8072C8861F7D}" dt="2025-04-21T20:18:13.847" v="9" actId="1076"/>
        <pc:sldMkLst>
          <pc:docMk/>
          <pc:sldMk cId="2277845190" sldId="308"/>
        </pc:sldMkLst>
        <pc:picChg chg="mod">
          <ac:chgData name="Edgar Lopez" userId="f016c8dad31ea68a" providerId="LiveId" clId="{F198E014-17F3-4E0D-8373-8072C8861F7D}" dt="2025-04-21T20:18:13.847" v="9" actId="1076"/>
          <ac:picMkLst>
            <pc:docMk/>
            <pc:sldMk cId="2277845190" sldId="308"/>
            <ac:picMk id="2" creationId="{DF4E422C-FD07-61BB-DF6B-301F82D51C38}"/>
          </ac:picMkLst>
        </pc:picChg>
      </pc:sldChg>
      <pc:sldChg chg="modSp mod">
        <pc:chgData name="Edgar Lopez" userId="f016c8dad31ea68a" providerId="LiveId" clId="{F198E014-17F3-4E0D-8373-8072C8861F7D}" dt="2025-04-21T20:20:51.670" v="10" actId="1076"/>
        <pc:sldMkLst>
          <pc:docMk/>
          <pc:sldMk cId="2234290178" sldId="309"/>
        </pc:sldMkLst>
        <pc:picChg chg="mod">
          <ac:chgData name="Edgar Lopez" userId="f016c8dad31ea68a" providerId="LiveId" clId="{F198E014-17F3-4E0D-8373-8072C8861F7D}" dt="2025-04-21T20:20:51.670" v="10" actId="1076"/>
          <ac:picMkLst>
            <pc:docMk/>
            <pc:sldMk cId="2234290178" sldId="309"/>
            <ac:picMk id="2" creationId="{7E2C58C4-C70D-8022-FBC2-D41AEFFDEFD5}"/>
          </ac:picMkLst>
        </pc:picChg>
      </pc:sldChg>
      <pc:sldChg chg="modSp mod">
        <pc:chgData name="Edgar Lopez" userId="f016c8dad31ea68a" providerId="LiveId" clId="{F198E014-17F3-4E0D-8373-8072C8861F7D}" dt="2025-04-21T20:23:11.411" v="11" actId="1076"/>
        <pc:sldMkLst>
          <pc:docMk/>
          <pc:sldMk cId="1113062313" sldId="310"/>
        </pc:sldMkLst>
        <pc:picChg chg="mod">
          <ac:chgData name="Edgar Lopez" userId="f016c8dad31ea68a" providerId="LiveId" clId="{F198E014-17F3-4E0D-8373-8072C8861F7D}" dt="2025-04-21T20:23:11.411" v="11" actId="1076"/>
          <ac:picMkLst>
            <pc:docMk/>
            <pc:sldMk cId="1113062313" sldId="310"/>
            <ac:picMk id="3" creationId="{EC75C9B3-DD6A-F202-A200-3EB79DAA6620}"/>
          </ac:picMkLst>
        </pc:picChg>
      </pc:sldChg>
      <pc:sldChg chg="modSp mod">
        <pc:chgData name="Edgar Lopez" userId="f016c8dad31ea68a" providerId="LiveId" clId="{F198E014-17F3-4E0D-8373-8072C8861F7D}" dt="2025-04-21T20:25:13.311" v="12" actId="1076"/>
        <pc:sldMkLst>
          <pc:docMk/>
          <pc:sldMk cId="2634875719" sldId="311"/>
        </pc:sldMkLst>
        <pc:picChg chg="mod">
          <ac:chgData name="Edgar Lopez" userId="f016c8dad31ea68a" providerId="LiveId" clId="{F198E014-17F3-4E0D-8373-8072C8861F7D}" dt="2025-04-21T20:25:13.311" v="12" actId="1076"/>
          <ac:picMkLst>
            <pc:docMk/>
            <pc:sldMk cId="2634875719" sldId="311"/>
            <ac:picMk id="3" creationId="{90231797-2D1B-595C-EBE8-1D8B87968016}"/>
          </ac:picMkLst>
        </pc:picChg>
      </pc:sldChg>
      <pc:sldChg chg="modSp mod">
        <pc:chgData name="Edgar Lopez" userId="f016c8dad31ea68a" providerId="LiveId" clId="{F198E014-17F3-4E0D-8373-8072C8861F7D}" dt="2025-04-21T20:26:26.391" v="13" actId="1076"/>
        <pc:sldMkLst>
          <pc:docMk/>
          <pc:sldMk cId="1537005010" sldId="312"/>
        </pc:sldMkLst>
        <pc:picChg chg="mod">
          <ac:chgData name="Edgar Lopez" userId="f016c8dad31ea68a" providerId="LiveId" clId="{F198E014-17F3-4E0D-8373-8072C8861F7D}" dt="2025-04-21T20:26:26.391" v="13" actId="1076"/>
          <ac:picMkLst>
            <pc:docMk/>
            <pc:sldMk cId="1537005010" sldId="312"/>
            <ac:picMk id="2" creationId="{59CD5021-66C1-D908-7AC1-0DE59F10DA2A}"/>
          </ac:picMkLst>
        </pc:picChg>
      </pc:sldChg>
      <pc:sldChg chg="modSp mod">
        <pc:chgData name="Edgar Lopez" userId="f016c8dad31ea68a" providerId="LiveId" clId="{F198E014-17F3-4E0D-8373-8072C8861F7D}" dt="2025-04-21T20:28:25.495" v="15" actId="1076"/>
        <pc:sldMkLst>
          <pc:docMk/>
          <pc:sldMk cId="2987462329" sldId="313"/>
        </pc:sldMkLst>
        <pc:picChg chg="mod">
          <ac:chgData name="Edgar Lopez" userId="f016c8dad31ea68a" providerId="LiveId" clId="{F198E014-17F3-4E0D-8373-8072C8861F7D}" dt="2025-04-21T20:28:25.495" v="15" actId="1076"/>
          <ac:picMkLst>
            <pc:docMk/>
            <pc:sldMk cId="2987462329" sldId="313"/>
            <ac:picMk id="3" creationId="{8409D43A-E513-8492-A0E5-DE422A609AB0}"/>
          </ac:picMkLst>
        </pc:picChg>
      </pc:sldChg>
      <pc:sldChg chg="modSp mod">
        <pc:chgData name="Edgar Lopez" userId="f016c8dad31ea68a" providerId="LiveId" clId="{F198E014-17F3-4E0D-8373-8072C8861F7D}" dt="2025-04-21T20:30:31.111" v="16" actId="1076"/>
        <pc:sldMkLst>
          <pc:docMk/>
          <pc:sldMk cId="3634422708" sldId="314"/>
        </pc:sldMkLst>
        <pc:picChg chg="mod">
          <ac:chgData name="Edgar Lopez" userId="f016c8dad31ea68a" providerId="LiveId" clId="{F198E014-17F3-4E0D-8373-8072C8861F7D}" dt="2025-04-21T20:30:31.111" v="16" actId="1076"/>
          <ac:picMkLst>
            <pc:docMk/>
            <pc:sldMk cId="3634422708" sldId="314"/>
            <ac:picMk id="2" creationId="{9068EBC2-BE25-7D8D-92B2-4B5CF3581BDE}"/>
          </ac:picMkLst>
        </pc:picChg>
      </pc:sldChg>
      <pc:sldChg chg="modSp mod">
        <pc:chgData name="Edgar Lopez" userId="f016c8dad31ea68a" providerId="LiveId" clId="{F198E014-17F3-4E0D-8373-8072C8861F7D}" dt="2025-04-21T20:32:21.536" v="18" actId="1076"/>
        <pc:sldMkLst>
          <pc:docMk/>
          <pc:sldMk cId="1975176909" sldId="315"/>
        </pc:sldMkLst>
        <pc:picChg chg="mod">
          <ac:chgData name="Edgar Lopez" userId="f016c8dad31ea68a" providerId="LiveId" clId="{F198E014-17F3-4E0D-8373-8072C8861F7D}" dt="2025-04-21T20:32:21.536" v="18" actId="1076"/>
          <ac:picMkLst>
            <pc:docMk/>
            <pc:sldMk cId="1975176909" sldId="315"/>
            <ac:picMk id="2" creationId="{FBD966C1-B751-F40A-C31C-B538436AAF9F}"/>
          </ac:picMkLst>
        </pc:picChg>
      </pc:sldChg>
      <pc:sldChg chg="modSp mod">
        <pc:chgData name="Edgar Lopez" userId="f016c8dad31ea68a" providerId="LiveId" clId="{F198E014-17F3-4E0D-8373-8072C8861F7D}" dt="2025-04-21T20:35:02.383" v="20" actId="1076"/>
        <pc:sldMkLst>
          <pc:docMk/>
          <pc:sldMk cId="817378262" sldId="316"/>
        </pc:sldMkLst>
        <pc:picChg chg="mod">
          <ac:chgData name="Edgar Lopez" userId="f016c8dad31ea68a" providerId="LiveId" clId="{F198E014-17F3-4E0D-8373-8072C8861F7D}" dt="2025-04-21T20:35:02.383" v="20" actId="1076"/>
          <ac:picMkLst>
            <pc:docMk/>
            <pc:sldMk cId="817378262" sldId="316"/>
            <ac:picMk id="3" creationId="{91D91243-FE54-7704-C4AF-C255652EE515}"/>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4/21/2025</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234375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4/21/2025</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404659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4/21/2025</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627835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4/21/2025</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883595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4/21/2025</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639257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4/21/2025</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685433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4/21/2025</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333937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4/21/2025</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7711844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4/21/2025</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016137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4/21/2025</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60309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2.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2.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2.pn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5" Type="http://schemas.openxmlformats.org/officeDocument/2006/relationships/image" Target="../media/image2.pn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4.m4a"/><Relationship Id="rId1" Type="http://schemas.microsoft.com/office/2007/relationships/media" Target="../media/media14.m4a"/><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5.m4a"/><Relationship Id="rId1" Type="http://schemas.microsoft.com/office/2007/relationships/media" Target="../media/media15.m4a"/><Relationship Id="rId5" Type="http://schemas.openxmlformats.org/officeDocument/2006/relationships/image" Target="../media/image2.png"/><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image" Target="../media/image2.png"/><Relationship Id="rId5" Type="http://schemas.openxmlformats.org/officeDocument/2006/relationships/image" Target="../media/image16.png"/><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2.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2.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2.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2.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2.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2.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2.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2FDF0794-1B86-42B2-B8C7-F60123E638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Franklin Gothic Book" panose="020F0502020204030204"/>
              <a:ea typeface="+mn-ea"/>
              <a:cs typeface="+mn-cs"/>
            </a:endParaRPr>
          </a:p>
        </p:txBody>
      </p:sp>
      <p:pic>
        <p:nvPicPr>
          <p:cNvPr id="4" name="Picture 3" descr="A close up of a piece of paper with a pencil laying on top">
            <a:extLst>
              <a:ext uri="{FF2B5EF4-FFF2-40B4-BE49-F238E27FC236}">
                <a16:creationId xmlns:a16="http://schemas.microsoft.com/office/drawing/2014/main" id="{65810330-F0B5-43C9-BC34-094FFB5C0529}"/>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82276" y="-82296"/>
            <a:ext cx="12679660" cy="7132320"/>
          </a:xfrm>
          <a:prstGeom prst="rect">
            <a:avLst/>
          </a:prstGeom>
        </p:spPr>
      </p:pic>
      <p:sp>
        <p:nvSpPr>
          <p:cNvPr id="35" name="Rectangle 34">
            <a:extLst>
              <a:ext uri="{FF2B5EF4-FFF2-40B4-BE49-F238E27FC236}">
                <a16:creationId xmlns:a16="http://schemas.microsoft.com/office/drawing/2014/main" id="{C5373426-E26E-431D-959C-5DB96C0B6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12607" y="1238442"/>
            <a:ext cx="3635926" cy="4355751"/>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Franklin Gothic Book" panose="020F0502020204030204"/>
              <a:ea typeface="+mn-ea"/>
              <a:cs typeface="+mn-cs"/>
            </a:endParaRPr>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8127750" y="1155170"/>
            <a:ext cx="3209973" cy="3474720"/>
          </a:xfrm>
        </p:spPr>
        <p:txBody>
          <a:bodyPr anchor="b">
            <a:normAutofit fontScale="90000"/>
          </a:bodyPr>
          <a:lstStyle/>
          <a:p>
            <a:r>
              <a:rPr lang="en-US" sz="4400" dirty="0">
                <a:solidFill>
                  <a:schemeClr val="tx1"/>
                </a:solidFill>
              </a:rPr>
              <a:t>Properties of Vehicles That Contribute To CO2 Emissions</a:t>
            </a:r>
          </a:p>
        </p:txBody>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8127750" y="4608576"/>
            <a:ext cx="3205640" cy="774186"/>
          </a:xfrm>
        </p:spPr>
        <p:txBody>
          <a:bodyPr anchor="t">
            <a:normAutofit/>
          </a:bodyPr>
          <a:lstStyle/>
          <a:p>
            <a:pPr>
              <a:lnSpc>
                <a:spcPct val="100000"/>
              </a:lnSpc>
            </a:pPr>
            <a:r>
              <a:rPr lang="en-US" sz="1600" dirty="0"/>
              <a:t>Edgar Lopez</a:t>
            </a:r>
          </a:p>
        </p:txBody>
      </p:sp>
      <p:cxnSp>
        <p:nvCxnSpPr>
          <p:cNvPr id="37" name="Straight Connector 36">
            <a:extLst>
              <a:ext uri="{FF2B5EF4-FFF2-40B4-BE49-F238E27FC236}">
                <a16:creationId xmlns:a16="http://schemas.microsoft.com/office/drawing/2014/main" id="{96D07482-83A3-4451-943C-B469610829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76090" y="4508519"/>
            <a:ext cx="310896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EDC90921-9082-491B-940E-827D679F34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1931439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23461"/>
    </mc:Choice>
    <mc:Fallback xmlns="">
      <p:transition spd="slow" advTm="23461"/>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screenshot of a computer&#10;&#10;AI-generated content may be incorrect.">
            <a:extLst>
              <a:ext uri="{FF2B5EF4-FFF2-40B4-BE49-F238E27FC236}">
                <a16:creationId xmlns:a16="http://schemas.microsoft.com/office/drawing/2014/main" id="{EF77F079-3E1E-B73A-36E0-861BE1E5A7FB}"/>
              </a:ext>
            </a:extLst>
          </p:cNvPr>
          <p:cNvPicPr>
            <a:picLocks noGrp="1" noChangeAspect="1"/>
          </p:cNvPicPr>
          <p:nvPr>
            <p:ph type="pic" idx="1"/>
          </p:nvPr>
        </p:nvPicPr>
        <p:blipFill>
          <a:blip r:embed="rId4"/>
          <a:srcRect r="19446" b="1"/>
          <a:stretch/>
        </p:blipFill>
        <p:spPr>
          <a:xfrm>
            <a:off x="15" y="10"/>
            <a:ext cx="12191985" cy="4578340"/>
          </a:xfrm>
          <a:prstGeom prst="rect">
            <a:avLst/>
          </a:prstGeom>
          <a:noFill/>
        </p:spPr>
      </p:pic>
      <p:sp>
        <p:nvSpPr>
          <p:cNvPr id="16" name="Title 1">
            <a:extLst>
              <a:ext uri="{FF2B5EF4-FFF2-40B4-BE49-F238E27FC236}">
                <a16:creationId xmlns:a16="http://schemas.microsoft.com/office/drawing/2014/main" id="{C3DFFE19-0FAC-3C41-D9B9-C041EA742BB2}"/>
              </a:ext>
            </a:extLst>
          </p:cNvPr>
          <p:cNvSpPr>
            <a:spLocks noGrp="1"/>
          </p:cNvSpPr>
          <p:nvPr>
            <p:ph type="title"/>
          </p:nvPr>
        </p:nvSpPr>
        <p:spPr>
          <a:xfrm>
            <a:off x="1097279" y="4799362"/>
            <a:ext cx="10113645" cy="743682"/>
          </a:xfrm>
        </p:spPr>
        <p:txBody>
          <a:bodyPr anchor="b">
            <a:normAutofit/>
          </a:bodyPr>
          <a:lstStyle/>
          <a:p>
            <a:r>
              <a:rPr lang="en-US" dirty="0"/>
              <a:t>Ridge Regression Model and Evaluation</a:t>
            </a:r>
            <a:endParaRPr lang="en-US"/>
          </a:p>
        </p:txBody>
      </p:sp>
      <p:sp>
        <p:nvSpPr>
          <p:cNvPr id="21" name="Text Placeholder 3">
            <a:extLst>
              <a:ext uri="{FF2B5EF4-FFF2-40B4-BE49-F238E27FC236}">
                <a16:creationId xmlns:a16="http://schemas.microsoft.com/office/drawing/2014/main" id="{E9A2A087-754E-09EC-549E-BB6951D00CA4}"/>
              </a:ext>
            </a:extLst>
          </p:cNvPr>
          <p:cNvSpPr>
            <a:spLocks noGrp="1"/>
          </p:cNvSpPr>
          <p:nvPr>
            <p:ph type="body" sz="half" idx="2"/>
          </p:nvPr>
        </p:nvSpPr>
        <p:spPr>
          <a:xfrm>
            <a:off x="1097279" y="5715000"/>
            <a:ext cx="10113264" cy="609600"/>
          </a:xfrm>
        </p:spPr>
        <p:txBody>
          <a:bodyPr>
            <a:normAutofit/>
          </a:bodyPr>
          <a:lstStyle/>
          <a:p>
            <a:r>
              <a:rPr lang="en-US" dirty="0"/>
              <a:t>Evaluated model using metrics R-squared score, Mean Squared Error, RMSE</a:t>
            </a:r>
          </a:p>
          <a:p>
            <a:endParaRPr lang="en-US" dirty="0"/>
          </a:p>
        </p:txBody>
      </p:sp>
      <p:pic>
        <p:nvPicPr>
          <p:cNvPr id="2" name="Ridge Regression">
            <a:hlinkClick r:id="" action="ppaction://media"/>
            <a:extLst>
              <a:ext uri="{FF2B5EF4-FFF2-40B4-BE49-F238E27FC236}">
                <a16:creationId xmlns:a16="http://schemas.microsoft.com/office/drawing/2014/main" id="{7E2C58C4-C70D-8022-FBC2-D41AEFFDEFD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9298898" y="2289180"/>
            <a:ext cx="609600" cy="609600"/>
          </a:xfrm>
          <a:prstGeom prst="rect">
            <a:avLst/>
          </a:prstGeom>
        </p:spPr>
      </p:pic>
    </p:spTree>
    <p:extLst>
      <p:ext uri="{BB962C8B-B14F-4D97-AF65-F5344CB8AC3E}">
        <p14:creationId xmlns:p14="http://schemas.microsoft.com/office/powerpoint/2010/main" val="2234290178"/>
      </p:ext>
    </p:extLst>
  </p:cSld>
  <p:clrMapOvr>
    <a:masterClrMapping/>
  </p:clrMapOvr>
  <mc:AlternateContent xmlns:mc="http://schemas.openxmlformats.org/markup-compatibility/2006">
    <mc:Choice xmlns:p14="http://schemas.microsoft.com/office/powerpoint/2010/main" Requires="p14">
      <p:transition spd="slow" p14:dur="2000" advTm="44976"/>
    </mc:Choice>
    <mc:Fallback>
      <p:transition spd="slow" advTm="449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497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01EB59-F7FC-8B47-BA80-A904D848BA6A}"/>
              </a:ext>
            </a:extLst>
          </p:cNvPr>
          <p:cNvSpPr>
            <a:spLocks noGrp="1"/>
          </p:cNvSpPr>
          <p:nvPr>
            <p:ph type="title"/>
          </p:nvPr>
        </p:nvSpPr>
        <p:spPr/>
        <p:txBody>
          <a:bodyPr/>
          <a:lstStyle/>
          <a:p>
            <a:pPr algn="ctr"/>
            <a:r>
              <a:rPr lang="en-US" dirty="0"/>
              <a:t>Significant Features for Ridge Regression</a:t>
            </a:r>
          </a:p>
        </p:txBody>
      </p:sp>
      <p:pic>
        <p:nvPicPr>
          <p:cNvPr id="4" name="Content Placeholder 3">
            <a:extLst>
              <a:ext uri="{FF2B5EF4-FFF2-40B4-BE49-F238E27FC236}">
                <a16:creationId xmlns:a16="http://schemas.microsoft.com/office/drawing/2014/main" id="{1A0EE993-F34C-FE5F-223F-FCCA3D43061A}"/>
              </a:ext>
            </a:extLst>
          </p:cNvPr>
          <p:cNvPicPr>
            <a:picLocks noGrp="1" noChangeAspect="1"/>
          </p:cNvPicPr>
          <p:nvPr>
            <p:ph idx="1"/>
          </p:nvPr>
        </p:nvPicPr>
        <p:blipFill>
          <a:blip r:embed="rId4"/>
          <a:srcRect t="48968"/>
          <a:stretch/>
        </p:blipFill>
        <p:spPr>
          <a:xfrm>
            <a:off x="1304145" y="2308486"/>
            <a:ext cx="9294630" cy="2899478"/>
          </a:xfrm>
          <a:prstGeom prst="rect">
            <a:avLst/>
          </a:prstGeom>
        </p:spPr>
      </p:pic>
      <p:pic>
        <p:nvPicPr>
          <p:cNvPr id="3" name="Ridge Significant Feat">
            <a:hlinkClick r:id="" action="ppaction://media"/>
            <a:extLst>
              <a:ext uri="{FF2B5EF4-FFF2-40B4-BE49-F238E27FC236}">
                <a16:creationId xmlns:a16="http://schemas.microsoft.com/office/drawing/2014/main" id="{EC75C9B3-DD6A-F202-A200-3EB79DAA662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9989175" y="3429000"/>
            <a:ext cx="609600" cy="609600"/>
          </a:xfrm>
          <a:prstGeom prst="rect">
            <a:avLst/>
          </a:prstGeom>
        </p:spPr>
      </p:pic>
    </p:spTree>
    <p:extLst>
      <p:ext uri="{BB962C8B-B14F-4D97-AF65-F5344CB8AC3E}">
        <p14:creationId xmlns:p14="http://schemas.microsoft.com/office/powerpoint/2010/main" val="1113062313"/>
      </p:ext>
    </p:extLst>
  </p:cSld>
  <p:clrMapOvr>
    <a:masterClrMapping/>
  </p:clrMapOvr>
  <mc:AlternateContent xmlns:mc="http://schemas.openxmlformats.org/markup-compatibility/2006">
    <mc:Choice xmlns:p14="http://schemas.microsoft.com/office/powerpoint/2010/main" Requires="p14">
      <p:transition spd="slow" p14:dur="2000" advTm="38009"/>
    </mc:Choice>
    <mc:Fallback>
      <p:transition spd="slow" advTm="3800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8009"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36B0438-28AC-600D-2B1A-618144E32146}"/>
              </a:ext>
            </a:extLst>
          </p:cNvPr>
          <p:cNvPicPr>
            <a:picLocks noGrp="1" noChangeAspect="1"/>
          </p:cNvPicPr>
          <p:nvPr>
            <p:ph type="pic" idx="1"/>
          </p:nvPr>
        </p:nvPicPr>
        <p:blipFill>
          <a:blip r:embed="rId4"/>
          <a:stretch/>
        </p:blipFill>
        <p:spPr>
          <a:xfrm>
            <a:off x="15" y="475618"/>
            <a:ext cx="12191985" cy="3627114"/>
          </a:xfrm>
          <a:prstGeom prst="rect">
            <a:avLst/>
          </a:prstGeom>
          <a:noFill/>
        </p:spPr>
      </p:pic>
      <p:sp>
        <p:nvSpPr>
          <p:cNvPr id="2" name="Title 1">
            <a:extLst>
              <a:ext uri="{FF2B5EF4-FFF2-40B4-BE49-F238E27FC236}">
                <a16:creationId xmlns:a16="http://schemas.microsoft.com/office/drawing/2014/main" id="{F5CB7933-B215-336C-8594-9ECFB99DA260}"/>
              </a:ext>
            </a:extLst>
          </p:cNvPr>
          <p:cNvSpPr>
            <a:spLocks noGrp="1"/>
          </p:cNvSpPr>
          <p:nvPr>
            <p:ph type="title"/>
          </p:nvPr>
        </p:nvSpPr>
        <p:spPr>
          <a:xfrm>
            <a:off x="1097279" y="4799362"/>
            <a:ext cx="10113645" cy="743682"/>
          </a:xfrm>
        </p:spPr>
        <p:txBody>
          <a:bodyPr anchor="b">
            <a:normAutofit/>
          </a:bodyPr>
          <a:lstStyle/>
          <a:p>
            <a:r>
              <a:rPr lang="en-US" dirty="0"/>
              <a:t>Lasso Regression and Evaluation</a:t>
            </a:r>
          </a:p>
        </p:txBody>
      </p:sp>
      <p:sp>
        <p:nvSpPr>
          <p:cNvPr id="9" name="Text Placeholder 3">
            <a:extLst>
              <a:ext uri="{FF2B5EF4-FFF2-40B4-BE49-F238E27FC236}">
                <a16:creationId xmlns:a16="http://schemas.microsoft.com/office/drawing/2014/main" id="{76578F9D-3B15-09BF-43D0-E486899B4E00}"/>
              </a:ext>
            </a:extLst>
          </p:cNvPr>
          <p:cNvSpPr>
            <a:spLocks noGrp="1"/>
          </p:cNvSpPr>
          <p:nvPr>
            <p:ph type="body" sz="half" idx="2"/>
          </p:nvPr>
        </p:nvSpPr>
        <p:spPr>
          <a:xfrm>
            <a:off x="1097279" y="5715000"/>
            <a:ext cx="10113264" cy="609600"/>
          </a:xfrm>
        </p:spPr>
        <p:txBody>
          <a:bodyPr/>
          <a:lstStyle/>
          <a:p>
            <a:r>
              <a:rPr lang="en-US" dirty="0"/>
              <a:t>Evaluated model using metrics R-squared score, Mean Squared Error, RMSE</a:t>
            </a:r>
          </a:p>
          <a:p>
            <a:endParaRPr lang="en-US" dirty="0"/>
          </a:p>
        </p:txBody>
      </p:sp>
      <p:pic>
        <p:nvPicPr>
          <p:cNvPr id="3" name="Lasso Regression">
            <a:hlinkClick r:id="" action="ppaction://media"/>
            <a:extLst>
              <a:ext uri="{FF2B5EF4-FFF2-40B4-BE49-F238E27FC236}">
                <a16:creationId xmlns:a16="http://schemas.microsoft.com/office/drawing/2014/main" id="{90231797-2D1B-595C-EBE8-1D8B8796801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9148997" y="1984375"/>
            <a:ext cx="609600" cy="609600"/>
          </a:xfrm>
          <a:prstGeom prst="rect">
            <a:avLst/>
          </a:prstGeom>
        </p:spPr>
      </p:pic>
    </p:spTree>
    <p:extLst>
      <p:ext uri="{BB962C8B-B14F-4D97-AF65-F5344CB8AC3E}">
        <p14:creationId xmlns:p14="http://schemas.microsoft.com/office/powerpoint/2010/main" val="2634875719"/>
      </p:ext>
    </p:extLst>
  </p:cSld>
  <p:clrMapOvr>
    <a:masterClrMapping/>
  </p:clrMapOvr>
  <mc:AlternateContent xmlns:mc="http://schemas.openxmlformats.org/markup-compatibility/2006">
    <mc:Choice xmlns:p14="http://schemas.microsoft.com/office/powerpoint/2010/main" Requires="p14">
      <p:transition spd="slow" p14:dur="2000" advTm="38352"/>
    </mc:Choice>
    <mc:Fallback>
      <p:transition spd="slow" advTm="3835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835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F6163711-2FBA-B9CE-F6E0-A79E2CC6D0CF}"/>
              </a:ext>
            </a:extLst>
          </p:cNvPr>
          <p:cNvSpPr>
            <a:spLocks noGrp="1"/>
          </p:cNvSpPr>
          <p:nvPr>
            <p:ph type="title"/>
          </p:nvPr>
        </p:nvSpPr>
        <p:spPr>
          <a:xfrm>
            <a:off x="1097280" y="286603"/>
            <a:ext cx="10058400" cy="1450757"/>
          </a:xfrm>
        </p:spPr>
        <p:txBody>
          <a:bodyPr/>
          <a:lstStyle/>
          <a:p>
            <a:pPr algn="ctr"/>
            <a:r>
              <a:rPr lang="en-US" dirty="0"/>
              <a:t>Significant Features for Lasso Regression</a:t>
            </a:r>
          </a:p>
        </p:txBody>
      </p:sp>
      <p:pic>
        <p:nvPicPr>
          <p:cNvPr id="5" name="Picture Placeholder 4">
            <a:extLst>
              <a:ext uri="{FF2B5EF4-FFF2-40B4-BE49-F238E27FC236}">
                <a16:creationId xmlns:a16="http://schemas.microsoft.com/office/drawing/2014/main" id="{2D144AE9-AA85-385C-EC99-5CB4D6020F27}"/>
              </a:ext>
            </a:extLst>
          </p:cNvPr>
          <p:cNvPicPr>
            <a:picLocks noGrp="1" noChangeAspect="1"/>
          </p:cNvPicPr>
          <p:nvPr>
            <p:ph idx="1"/>
          </p:nvPr>
        </p:nvPicPr>
        <p:blipFill>
          <a:blip r:embed="rId4"/>
          <a:srcRect t="41724"/>
          <a:stretch/>
        </p:blipFill>
        <p:spPr>
          <a:xfrm>
            <a:off x="1097280" y="2123268"/>
            <a:ext cx="10058400" cy="3378121"/>
          </a:xfrm>
          <a:prstGeom prst="rect">
            <a:avLst/>
          </a:prstGeom>
          <a:noFill/>
        </p:spPr>
      </p:pic>
      <p:pic>
        <p:nvPicPr>
          <p:cNvPr id="2" name="Lasso Significant Feat">
            <a:hlinkClick r:id="" action="ppaction://media"/>
            <a:extLst>
              <a:ext uri="{FF2B5EF4-FFF2-40B4-BE49-F238E27FC236}">
                <a16:creationId xmlns:a16="http://schemas.microsoft.com/office/drawing/2014/main" id="{59CD5021-66C1-D908-7AC1-0DE59F10DA2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819214" y="2929328"/>
            <a:ext cx="609600" cy="609600"/>
          </a:xfrm>
          <a:prstGeom prst="rect">
            <a:avLst/>
          </a:prstGeom>
        </p:spPr>
      </p:pic>
    </p:spTree>
    <p:extLst>
      <p:ext uri="{BB962C8B-B14F-4D97-AF65-F5344CB8AC3E}">
        <p14:creationId xmlns:p14="http://schemas.microsoft.com/office/powerpoint/2010/main" val="1537005010"/>
      </p:ext>
    </p:extLst>
  </p:cSld>
  <p:clrMapOvr>
    <a:masterClrMapping/>
  </p:clrMapOvr>
  <mc:AlternateContent xmlns:mc="http://schemas.openxmlformats.org/markup-compatibility/2006">
    <mc:Choice xmlns:p14="http://schemas.microsoft.com/office/powerpoint/2010/main" Requires="p14">
      <p:transition spd="slow" p14:dur="2000" advTm="17645"/>
    </mc:Choice>
    <mc:Fallback>
      <p:transition spd="slow" advTm="1764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764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0AF6A7-AE0D-DC6D-6BB1-D4FD744A6EB3}"/>
              </a:ext>
            </a:extLst>
          </p:cNvPr>
          <p:cNvSpPr>
            <a:spLocks noGrp="1"/>
          </p:cNvSpPr>
          <p:nvPr>
            <p:ph type="title"/>
          </p:nvPr>
        </p:nvSpPr>
        <p:spPr/>
        <p:txBody>
          <a:bodyPr/>
          <a:lstStyle/>
          <a:p>
            <a:pPr algn="ctr"/>
            <a:r>
              <a:rPr lang="en-US" dirty="0"/>
              <a:t>Comparison of Models</a:t>
            </a:r>
          </a:p>
        </p:txBody>
      </p:sp>
      <p:graphicFrame>
        <p:nvGraphicFramePr>
          <p:cNvPr id="4" name="Content Placeholder 3">
            <a:extLst>
              <a:ext uri="{FF2B5EF4-FFF2-40B4-BE49-F238E27FC236}">
                <a16:creationId xmlns:a16="http://schemas.microsoft.com/office/drawing/2014/main" id="{A4E792CC-479A-F340-845A-723BA7F48F44}"/>
              </a:ext>
            </a:extLst>
          </p:cNvPr>
          <p:cNvGraphicFramePr>
            <a:graphicFrameLocks noGrp="1"/>
          </p:cNvGraphicFramePr>
          <p:nvPr>
            <p:ph idx="1"/>
            <p:extLst>
              <p:ext uri="{D42A27DB-BD31-4B8C-83A1-F6EECF244321}">
                <p14:modId xmlns:p14="http://schemas.microsoft.com/office/powerpoint/2010/main" val="968452259"/>
              </p:ext>
            </p:extLst>
          </p:nvPr>
        </p:nvGraphicFramePr>
        <p:xfrm>
          <a:off x="1334125" y="2293495"/>
          <a:ext cx="9054060" cy="3072984"/>
        </p:xfrm>
        <a:graphic>
          <a:graphicData uri="http://schemas.openxmlformats.org/drawingml/2006/table">
            <a:tbl>
              <a:tblPr firstRow="1" firstCol="1" bandRow="1"/>
              <a:tblGrid>
                <a:gridCol w="2263031">
                  <a:extLst>
                    <a:ext uri="{9D8B030D-6E8A-4147-A177-3AD203B41FA5}">
                      <a16:colId xmlns:a16="http://schemas.microsoft.com/office/drawing/2014/main" val="4136268355"/>
                    </a:ext>
                  </a:extLst>
                </a:gridCol>
                <a:gridCol w="2263031">
                  <a:extLst>
                    <a:ext uri="{9D8B030D-6E8A-4147-A177-3AD203B41FA5}">
                      <a16:colId xmlns:a16="http://schemas.microsoft.com/office/drawing/2014/main" val="2773072277"/>
                    </a:ext>
                  </a:extLst>
                </a:gridCol>
                <a:gridCol w="2263999">
                  <a:extLst>
                    <a:ext uri="{9D8B030D-6E8A-4147-A177-3AD203B41FA5}">
                      <a16:colId xmlns:a16="http://schemas.microsoft.com/office/drawing/2014/main" val="23100735"/>
                    </a:ext>
                  </a:extLst>
                </a:gridCol>
                <a:gridCol w="2263999">
                  <a:extLst>
                    <a:ext uri="{9D8B030D-6E8A-4147-A177-3AD203B41FA5}">
                      <a16:colId xmlns:a16="http://schemas.microsoft.com/office/drawing/2014/main" val="2994482871"/>
                    </a:ext>
                  </a:extLst>
                </a:gridCol>
              </a:tblGrid>
              <a:tr h="1253700">
                <a:tc>
                  <a:txBody>
                    <a:bodyPr/>
                    <a:lstStyle/>
                    <a:p>
                      <a:pPr marL="0" marR="0">
                        <a:lnSpc>
                          <a:spcPct val="115000"/>
                        </a:lnSpc>
                        <a:spcAft>
                          <a:spcPts val="800"/>
                        </a:spcAft>
                        <a:buNone/>
                      </a:pPr>
                      <a:r>
                        <a:rPr lang="en-US" sz="1200" b="1" kern="100">
                          <a:solidFill>
                            <a:srgbClr val="FFFFFF"/>
                          </a:solidFill>
                          <a:effectLst/>
                          <a:latin typeface="Times New Roman" panose="02020603050405020304" pitchFamily="18" charset="0"/>
                          <a:ea typeface="Calibri" panose="020F0502020204030204" pitchFamily="34" charset="0"/>
                          <a:cs typeface="Times New Roman" panose="02020603050405020304" pitchFamily="18" charset="0"/>
                        </a:rPr>
                        <a:t>Metric</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4472C4"/>
                      </a:solidFill>
                      <a:prstDash val="solid"/>
                      <a:round/>
                      <a:headEnd type="none" w="med" len="med"/>
                      <a:tailEnd type="none" w="med" len="med"/>
                    </a:lnL>
                    <a:lnR>
                      <a:noFill/>
                    </a:lnR>
                    <a:lnT w="12700" cap="flat" cmpd="sng" algn="ctr">
                      <a:solidFill>
                        <a:srgbClr val="4472C4"/>
                      </a:solidFill>
                      <a:prstDash val="solid"/>
                      <a:round/>
                      <a:headEnd type="none" w="med" len="med"/>
                      <a:tailEnd type="none" w="med" len="med"/>
                    </a:lnT>
                    <a:lnB w="12700" cap="flat" cmpd="sng" algn="ctr">
                      <a:solidFill>
                        <a:srgbClr val="4472C4"/>
                      </a:solidFill>
                      <a:prstDash val="solid"/>
                      <a:round/>
                      <a:headEnd type="none" w="med" len="med"/>
                      <a:tailEnd type="none" w="med" len="med"/>
                    </a:lnB>
                    <a:solidFill>
                      <a:srgbClr val="4472C4"/>
                    </a:solidFill>
                  </a:tcPr>
                </a:tc>
                <a:tc>
                  <a:txBody>
                    <a:bodyPr/>
                    <a:lstStyle/>
                    <a:p>
                      <a:pPr marL="0" marR="0">
                        <a:lnSpc>
                          <a:spcPct val="115000"/>
                        </a:lnSpc>
                        <a:spcAft>
                          <a:spcPts val="800"/>
                        </a:spcAft>
                        <a:buNone/>
                      </a:pPr>
                      <a:r>
                        <a:rPr lang="en-US" sz="1200" b="1" kern="100">
                          <a:solidFill>
                            <a:srgbClr val="FFFFFF"/>
                          </a:solidFill>
                          <a:effectLst/>
                          <a:latin typeface="Times New Roman" panose="02020603050405020304" pitchFamily="18" charset="0"/>
                          <a:ea typeface="Calibri" panose="020F0502020204030204" pitchFamily="34" charset="0"/>
                          <a:cs typeface="Times New Roman" panose="02020603050405020304" pitchFamily="18" charset="0"/>
                        </a:rPr>
                        <a:t>Linear Regression with PCA</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4472C4"/>
                      </a:solidFill>
                      <a:prstDash val="solid"/>
                      <a:round/>
                      <a:headEnd type="none" w="med" len="med"/>
                      <a:tailEnd type="none" w="med" len="med"/>
                    </a:lnT>
                    <a:lnB w="12700" cap="flat" cmpd="sng" algn="ctr">
                      <a:solidFill>
                        <a:srgbClr val="4472C4"/>
                      </a:solidFill>
                      <a:prstDash val="solid"/>
                      <a:round/>
                      <a:headEnd type="none" w="med" len="med"/>
                      <a:tailEnd type="none" w="med" len="med"/>
                    </a:lnB>
                    <a:solidFill>
                      <a:srgbClr val="4472C4"/>
                    </a:solidFill>
                  </a:tcPr>
                </a:tc>
                <a:tc>
                  <a:txBody>
                    <a:bodyPr/>
                    <a:lstStyle/>
                    <a:p>
                      <a:pPr marL="0" marR="0">
                        <a:lnSpc>
                          <a:spcPct val="115000"/>
                        </a:lnSpc>
                        <a:spcAft>
                          <a:spcPts val="800"/>
                        </a:spcAft>
                        <a:buNone/>
                      </a:pPr>
                      <a:r>
                        <a:rPr lang="en-US" sz="1200" b="1" kern="100">
                          <a:solidFill>
                            <a:srgbClr val="FFFFFF"/>
                          </a:solidFill>
                          <a:effectLst/>
                          <a:latin typeface="Times New Roman" panose="02020603050405020304" pitchFamily="18" charset="0"/>
                          <a:ea typeface="Calibri" panose="020F0502020204030204" pitchFamily="34" charset="0"/>
                          <a:cs typeface="Times New Roman" panose="02020603050405020304" pitchFamily="18" charset="0"/>
                        </a:rPr>
                        <a:t>Ridge Regression with alpha =10</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4472C4"/>
                      </a:solidFill>
                      <a:prstDash val="solid"/>
                      <a:round/>
                      <a:headEnd type="none" w="med" len="med"/>
                      <a:tailEnd type="none" w="med" len="med"/>
                    </a:lnT>
                    <a:lnB w="12700" cap="flat" cmpd="sng" algn="ctr">
                      <a:solidFill>
                        <a:srgbClr val="4472C4"/>
                      </a:solidFill>
                      <a:prstDash val="solid"/>
                      <a:round/>
                      <a:headEnd type="none" w="med" len="med"/>
                      <a:tailEnd type="none" w="med" len="med"/>
                    </a:lnB>
                    <a:solidFill>
                      <a:srgbClr val="4472C4"/>
                    </a:solidFill>
                  </a:tcPr>
                </a:tc>
                <a:tc>
                  <a:txBody>
                    <a:bodyPr/>
                    <a:lstStyle/>
                    <a:p>
                      <a:pPr marL="0" marR="0">
                        <a:lnSpc>
                          <a:spcPct val="115000"/>
                        </a:lnSpc>
                        <a:spcAft>
                          <a:spcPts val="800"/>
                        </a:spcAft>
                        <a:buNone/>
                      </a:pPr>
                      <a:r>
                        <a:rPr lang="en-US" sz="1200" b="1" kern="100">
                          <a:solidFill>
                            <a:srgbClr val="FFFFFF"/>
                          </a:solidFill>
                          <a:effectLst/>
                          <a:latin typeface="Times New Roman" panose="02020603050405020304" pitchFamily="18" charset="0"/>
                          <a:ea typeface="Calibri" panose="020F0502020204030204" pitchFamily="34" charset="0"/>
                          <a:cs typeface="Times New Roman" panose="02020603050405020304" pitchFamily="18" charset="0"/>
                        </a:rPr>
                        <a:t>Lasso Regression with alpha =0.0663</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w="12700" cap="flat" cmpd="sng" algn="ctr">
                      <a:solidFill>
                        <a:srgbClr val="4472C4"/>
                      </a:solidFill>
                      <a:prstDash val="solid"/>
                      <a:round/>
                      <a:headEnd type="none" w="med" len="med"/>
                      <a:tailEnd type="none" w="med" len="med"/>
                    </a:lnR>
                    <a:lnT w="12700" cap="flat" cmpd="sng" algn="ctr">
                      <a:solidFill>
                        <a:srgbClr val="4472C4"/>
                      </a:solidFill>
                      <a:prstDash val="solid"/>
                      <a:round/>
                      <a:headEnd type="none" w="med" len="med"/>
                      <a:tailEnd type="none" w="med" len="med"/>
                    </a:lnT>
                    <a:lnB w="12700" cap="flat" cmpd="sng" algn="ctr">
                      <a:solidFill>
                        <a:srgbClr val="4472C4"/>
                      </a:solidFill>
                      <a:prstDash val="solid"/>
                      <a:round/>
                      <a:headEnd type="none" w="med" len="med"/>
                      <a:tailEnd type="none" w="med" len="med"/>
                    </a:lnB>
                    <a:solidFill>
                      <a:srgbClr val="4472C4"/>
                    </a:solidFill>
                  </a:tcPr>
                </a:tc>
                <a:extLst>
                  <a:ext uri="{0D108BD9-81ED-4DB2-BD59-A6C34878D82A}">
                    <a16:rowId xmlns:a16="http://schemas.microsoft.com/office/drawing/2014/main" val="1495344684"/>
                  </a:ext>
                </a:extLst>
              </a:tr>
              <a:tr h="606428">
                <a:tc>
                  <a:txBody>
                    <a:bodyPr/>
                    <a:lstStyle/>
                    <a:p>
                      <a:pPr marL="0" marR="0">
                        <a:lnSpc>
                          <a:spcPct val="115000"/>
                        </a:lnSpc>
                        <a:spcAft>
                          <a:spcPts val="800"/>
                        </a:spcAft>
                        <a:buNone/>
                      </a:pPr>
                      <a:r>
                        <a:rPr lang="en-US" sz="1200" b="1"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R- squared</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4472C4"/>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rgbClr val="D9E2F3"/>
                    </a:solidFill>
                  </a:tcPr>
                </a:tc>
                <a:tc>
                  <a:txBody>
                    <a:bodyPr/>
                    <a:lstStyle/>
                    <a:p>
                      <a:pPr marL="0" marR="0">
                        <a:lnSpc>
                          <a:spcPct val="115000"/>
                        </a:lnSpc>
                        <a:spcAft>
                          <a:spcPts val="800"/>
                        </a:spcAft>
                        <a:buNone/>
                      </a:pPr>
                      <a:r>
                        <a:rPr lang="en-US" sz="12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0.895</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4472C4"/>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rgbClr val="D9E2F3"/>
                    </a:solidFill>
                  </a:tcPr>
                </a:tc>
                <a:tc>
                  <a:txBody>
                    <a:bodyPr/>
                    <a:lstStyle/>
                    <a:p>
                      <a:pPr marL="0" marR="0">
                        <a:lnSpc>
                          <a:spcPct val="115000"/>
                        </a:lnSpc>
                        <a:spcAft>
                          <a:spcPts val="800"/>
                        </a:spcAft>
                        <a:buNone/>
                      </a:pPr>
                      <a:r>
                        <a:rPr lang="en-US" sz="12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0.9019</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4472C4"/>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rgbClr val="D9E2F3"/>
                    </a:solidFill>
                  </a:tcPr>
                </a:tc>
                <a:tc>
                  <a:txBody>
                    <a:bodyPr/>
                    <a:lstStyle/>
                    <a:p>
                      <a:pPr marL="0" marR="0">
                        <a:lnSpc>
                          <a:spcPct val="115000"/>
                        </a:lnSpc>
                        <a:spcAft>
                          <a:spcPts val="800"/>
                        </a:spcAft>
                        <a:buNone/>
                      </a:pPr>
                      <a:r>
                        <a:rPr lang="en-US" sz="12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0.9019</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4472C4"/>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rgbClr val="D9E2F3"/>
                    </a:solidFill>
                  </a:tcPr>
                </a:tc>
                <a:extLst>
                  <a:ext uri="{0D108BD9-81ED-4DB2-BD59-A6C34878D82A}">
                    <a16:rowId xmlns:a16="http://schemas.microsoft.com/office/drawing/2014/main" val="1624681260"/>
                  </a:ext>
                </a:extLst>
              </a:tr>
              <a:tr h="606428">
                <a:tc>
                  <a:txBody>
                    <a:bodyPr/>
                    <a:lstStyle/>
                    <a:p>
                      <a:pPr marL="0" marR="0">
                        <a:lnSpc>
                          <a:spcPct val="115000"/>
                        </a:lnSpc>
                        <a:spcAft>
                          <a:spcPts val="800"/>
                        </a:spcAft>
                        <a:buNone/>
                      </a:pPr>
                      <a:r>
                        <a:rPr lang="en-US" sz="1200" b="1" kern="100">
                          <a:effectLst/>
                          <a:latin typeface="Times New Roman" panose="02020603050405020304" pitchFamily="18" charset="0"/>
                          <a:ea typeface="Calibri" panose="020F0502020204030204" pitchFamily="34" charset="0"/>
                          <a:cs typeface="Times New Roman" panose="02020603050405020304" pitchFamily="18" charset="0"/>
                        </a:rPr>
                        <a:t>Mean squared error</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noFill/>
                  </a:tcPr>
                </a:tc>
                <a:tc>
                  <a:txBody>
                    <a:bodyPr/>
                    <a:lstStyle/>
                    <a:p>
                      <a:pPr marL="0" marR="0">
                        <a:lnSpc>
                          <a:spcPct val="115000"/>
                        </a:lnSpc>
                        <a:spcAft>
                          <a:spcPts val="800"/>
                        </a:spcAft>
                        <a:buNone/>
                      </a:pPr>
                      <a:r>
                        <a:rPr lang="en-US" sz="1200" kern="100">
                          <a:effectLst/>
                          <a:latin typeface="Times New Roman" panose="02020603050405020304" pitchFamily="18" charset="0"/>
                          <a:ea typeface="Calibri" panose="020F0502020204030204" pitchFamily="34" charset="0"/>
                          <a:cs typeface="Times New Roman" panose="02020603050405020304" pitchFamily="18" charset="0"/>
                        </a:rPr>
                        <a:t>369.8379</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noFill/>
                  </a:tcPr>
                </a:tc>
                <a:tc>
                  <a:txBody>
                    <a:bodyPr/>
                    <a:lstStyle/>
                    <a:p>
                      <a:pPr marL="0" marR="0">
                        <a:lnSpc>
                          <a:spcPct val="115000"/>
                        </a:lnSpc>
                        <a:spcAft>
                          <a:spcPts val="800"/>
                        </a:spcAft>
                        <a:buNone/>
                      </a:pPr>
                      <a:r>
                        <a:rPr lang="en-US" sz="1200" kern="100">
                          <a:effectLst/>
                          <a:latin typeface="Times New Roman" panose="02020603050405020304" pitchFamily="18" charset="0"/>
                          <a:ea typeface="Calibri" panose="020F0502020204030204" pitchFamily="34" charset="0"/>
                          <a:cs typeface="Times New Roman" panose="02020603050405020304" pitchFamily="18" charset="0"/>
                        </a:rPr>
                        <a:t>337.4360</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noFill/>
                  </a:tcPr>
                </a:tc>
                <a:tc>
                  <a:txBody>
                    <a:bodyPr/>
                    <a:lstStyle/>
                    <a:p>
                      <a:pPr marL="0" marR="0">
                        <a:lnSpc>
                          <a:spcPct val="115000"/>
                        </a:lnSpc>
                        <a:spcAft>
                          <a:spcPts val="800"/>
                        </a:spcAft>
                        <a:buNone/>
                      </a:pPr>
                      <a:r>
                        <a:rPr lang="en-US" sz="1200" kern="100">
                          <a:effectLst/>
                          <a:latin typeface="Times New Roman" panose="02020603050405020304" pitchFamily="18" charset="0"/>
                          <a:ea typeface="Calibri" panose="020F0502020204030204" pitchFamily="34" charset="0"/>
                          <a:cs typeface="Times New Roman" panose="02020603050405020304" pitchFamily="18" charset="0"/>
                        </a:rPr>
                        <a:t>337.4209</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noFill/>
                  </a:tcPr>
                </a:tc>
                <a:extLst>
                  <a:ext uri="{0D108BD9-81ED-4DB2-BD59-A6C34878D82A}">
                    <a16:rowId xmlns:a16="http://schemas.microsoft.com/office/drawing/2014/main" val="1621029295"/>
                  </a:ext>
                </a:extLst>
              </a:tr>
              <a:tr h="606428">
                <a:tc>
                  <a:txBody>
                    <a:bodyPr/>
                    <a:lstStyle/>
                    <a:p>
                      <a:pPr marL="0" marR="0">
                        <a:lnSpc>
                          <a:spcPct val="115000"/>
                        </a:lnSpc>
                        <a:spcAft>
                          <a:spcPts val="800"/>
                        </a:spcAft>
                        <a:buNone/>
                      </a:pPr>
                      <a:r>
                        <a:rPr lang="en-US" sz="1200" b="1"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RMSE</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rgbClr val="D9E2F3"/>
                    </a:solidFill>
                  </a:tcPr>
                </a:tc>
                <a:tc>
                  <a:txBody>
                    <a:bodyPr/>
                    <a:lstStyle/>
                    <a:p>
                      <a:pPr marL="0" marR="0">
                        <a:lnSpc>
                          <a:spcPct val="115000"/>
                        </a:lnSpc>
                        <a:spcAft>
                          <a:spcPts val="800"/>
                        </a:spcAft>
                        <a:buNone/>
                      </a:pPr>
                      <a:r>
                        <a:rPr lang="en-US" sz="12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19.2312</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rgbClr val="D9E2F3"/>
                    </a:solidFill>
                  </a:tcPr>
                </a:tc>
                <a:tc>
                  <a:txBody>
                    <a:bodyPr/>
                    <a:lstStyle/>
                    <a:p>
                      <a:pPr marL="0" marR="0">
                        <a:lnSpc>
                          <a:spcPct val="115000"/>
                        </a:lnSpc>
                        <a:spcAft>
                          <a:spcPts val="800"/>
                        </a:spcAft>
                        <a:buNone/>
                      </a:pPr>
                      <a:r>
                        <a:rPr lang="en-US" sz="12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18.3694</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rgbClr val="D9E2F3"/>
                    </a:solidFill>
                  </a:tcPr>
                </a:tc>
                <a:tc>
                  <a:txBody>
                    <a:bodyPr/>
                    <a:lstStyle/>
                    <a:p>
                      <a:pPr marL="0" marR="0">
                        <a:lnSpc>
                          <a:spcPct val="115000"/>
                        </a:lnSpc>
                        <a:spcAft>
                          <a:spcPts val="800"/>
                        </a:spcAft>
                        <a:buNone/>
                      </a:pPr>
                      <a:r>
                        <a:rPr lang="en-US" sz="12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18.3690</a:t>
                      </a: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rgbClr val="D9E2F3"/>
                    </a:solidFill>
                  </a:tcPr>
                </a:tc>
                <a:extLst>
                  <a:ext uri="{0D108BD9-81ED-4DB2-BD59-A6C34878D82A}">
                    <a16:rowId xmlns:a16="http://schemas.microsoft.com/office/drawing/2014/main" val="1038425142"/>
                  </a:ext>
                </a:extLst>
              </a:tr>
            </a:tbl>
          </a:graphicData>
        </a:graphic>
      </p:graphicFrame>
      <p:pic>
        <p:nvPicPr>
          <p:cNvPr id="3" name="Model Comparison">
            <a:hlinkClick r:id="" action="ppaction://media"/>
            <a:extLst>
              <a:ext uri="{FF2B5EF4-FFF2-40B4-BE49-F238E27FC236}">
                <a16:creationId xmlns:a16="http://schemas.microsoft.com/office/drawing/2014/main" id="{8409D43A-E513-8492-A0E5-DE422A609AB0}"/>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714282" y="5617814"/>
            <a:ext cx="609600" cy="609600"/>
          </a:xfrm>
          <a:prstGeom prst="rect">
            <a:avLst/>
          </a:prstGeom>
        </p:spPr>
      </p:pic>
    </p:spTree>
    <p:extLst>
      <p:ext uri="{BB962C8B-B14F-4D97-AF65-F5344CB8AC3E}">
        <p14:creationId xmlns:p14="http://schemas.microsoft.com/office/powerpoint/2010/main" val="2987462329"/>
      </p:ext>
    </p:extLst>
  </p:cSld>
  <p:clrMapOvr>
    <a:masterClrMapping/>
  </p:clrMapOvr>
  <mc:AlternateContent xmlns:mc="http://schemas.openxmlformats.org/markup-compatibility/2006">
    <mc:Choice xmlns:p14="http://schemas.microsoft.com/office/powerpoint/2010/main" Requires="p14">
      <p:transition spd="slow" p14:dur="2000" advTm="29255"/>
    </mc:Choice>
    <mc:Fallback>
      <p:transition spd="slow" advTm="2925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9255"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A715F675-B896-5F0B-3853-870FEC3FB213}"/>
              </a:ext>
            </a:extLst>
          </p:cNvPr>
          <p:cNvSpPr>
            <a:spLocks noGrp="1"/>
          </p:cNvSpPr>
          <p:nvPr>
            <p:ph type="title"/>
          </p:nvPr>
        </p:nvSpPr>
        <p:spPr>
          <a:xfrm>
            <a:off x="1097280" y="286603"/>
            <a:ext cx="10058400" cy="1450757"/>
          </a:xfrm>
        </p:spPr>
        <p:txBody>
          <a:bodyPr/>
          <a:lstStyle/>
          <a:p>
            <a:pPr algn="ctr"/>
            <a:r>
              <a:rPr lang="en-US" dirty="0"/>
              <a:t>Significant Features From Models</a:t>
            </a:r>
          </a:p>
        </p:txBody>
      </p:sp>
      <p:graphicFrame>
        <p:nvGraphicFramePr>
          <p:cNvPr id="4" name="Content Placeholder 3">
            <a:extLst>
              <a:ext uri="{FF2B5EF4-FFF2-40B4-BE49-F238E27FC236}">
                <a16:creationId xmlns:a16="http://schemas.microsoft.com/office/drawing/2014/main" id="{1947C043-51FC-1D1D-F22E-39AFE83884CB}"/>
              </a:ext>
            </a:extLst>
          </p:cNvPr>
          <p:cNvGraphicFramePr>
            <a:graphicFrameLocks noGrp="1"/>
          </p:cNvGraphicFramePr>
          <p:nvPr>
            <p:ph sz="half" idx="1"/>
            <p:extLst>
              <p:ext uri="{D42A27DB-BD31-4B8C-83A1-F6EECF244321}">
                <p14:modId xmlns:p14="http://schemas.microsoft.com/office/powerpoint/2010/main" val="1899140282"/>
              </p:ext>
            </p:extLst>
          </p:nvPr>
        </p:nvGraphicFramePr>
        <p:xfrm>
          <a:off x="1096963" y="2120900"/>
          <a:ext cx="4999037" cy="3635321"/>
        </p:xfrm>
        <a:graphic>
          <a:graphicData uri="http://schemas.openxmlformats.org/drawingml/2006/table">
            <a:tbl>
              <a:tblPr firstRow="1" firstCol="1" bandRow="1"/>
              <a:tblGrid>
                <a:gridCol w="1665977">
                  <a:extLst>
                    <a:ext uri="{9D8B030D-6E8A-4147-A177-3AD203B41FA5}">
                      <a16:colId xmlns:a16="http://schemas.microsoft.com/office/drawing/2014/main" val="1649682390"/>
                    </a:ext>
                  </a:extLst>
                </a:gridCol>
                <a:gridCol w="1666530">
                  <a:extLst>
                    <a:ext uri="{9D8B030D-6E8A-4147-A177-3AD203B41FA5}">
                      <a16:colId xmlns:a16="http://schemas.microsoft.com/office/drawing/2014/main" val="3733703963"/>
                    </a:ext>
                  </a:extLst>
                </a:gridCol>
                <a:gridCol w="1666530">
                  <a:extLst>
                    <a:ext uri="{9D8B030D-6E8A-4147-A177-3AD203B41FA5}">
                      <a16:colId xmlns:a16="http://schemas.microsoft.com/office/drawing/2014/main" val="1982282810"/>
                    </a:ext>
                  </a:extLst>
                </a:gridCol>
              </a:tblGrid>
              <a:tr h="573927">
                <a:tc>
                  <a:txBody>
                    <a:bodyPr/>
                    <a:lstStyle/>
                    <a:p>
                      <a:pPr marL="0" marR="0">
                        <a:lnSpc>
                          <a:spcPct val="115000"/>
                        </a:lnSpc>
                        <a:spcAft>
                          <a:spcPts val="800"/>
                        </a:spcAft>
                        <a:buNone/>
                      </a:pPr>
                      <a:r>
                        <a:rPr lang="en-US" sz="1000" b="1" kern="100">
                          <a:solidFill>
                            <a:srgbClr val="FFFFFF"/>
                          </a:solidFill>
                          <a:effectLst/>
                          <a:latin typeface="Times New Roman" panose="02020603050405020304" pitchFamily="18" charset="0"/>
                          <a:ea typeface="Calibri" panose="020F0502020204030204" pitchFamily="34" charset="0"/>
                          <a:cs typeface="Times New Roman" panose="02020603050405020304" pitchFamily="18" charset="0"/>
                        </a:rPr>
                        <a:t>Feature</a:t>
                      </a:r>
                      <a:endParaRPr lang="en-US" sz="1000" kern="100">
                        <a:effectLst/>
                        <a:latin typeface="Calibri" panose="020F0502020204030204" pitchFamily="34" charset="0"/>
                        <a:ea typeface="Calibri" panose="020F0502020204030204" pitchFamily="34" charset="0"/>
                        <a:cs typeface="Times New Roman" panose="02020603050405020304" pitchFamily="18" charset="0"/>
                      </a:endParaRPr>
                    </a:p>
                  </a:txBody>
                  <a:tcPr marL="55486" marR="55486" marT="0" marB="0">
                    <a:lnL w="12700" cap="flat" cmpd="sng" algn="ctr">
                      <a:solidFill>
                        <a:srgbClr val="4472C4"/>
                      </a:solidFill>
                      <a:prstDash val="solid"/>
                      <a:round/>
                      <a:headEnd type="none" w="med" len="med"/>
                      <a:tailEnd type="none" w="med" len="med"/>
                    </a:lnL>
                    <a:lnR>
                      <a:noFill/>
                    </a:lnR>
                    <a:lnT w="12700" cap="flat" cmpd="sng" algn="ctr">
                      <a:solidFill>
                        <a:srgbClr val="4472C4"/>
                      </a:solidFill>
                      <a:prstDash val="solid"/>
                      <a:round/>
                      <a:headEnd type="none" w="med" len="med"/>
                      <a:tailEnd type="none" w="med" len="med"/>
                    </a:lnT>
                    <a:lnB w="12700" cap="flat" cmpd="sng" algn="ctr">
                      <a:solidFill>
                        <a:srgbClr val="4472C4"/>
                      </a:solidFill>
                      <a:prstDash val="solid"/>
                      <a:round/>
                      <a:headEnd type="none" w="med" len="med"/>
                      <a:tailEnd type="none" w="med" len="med"/>
                    </a:lnB>
                    <a:solidFill>
                      <a:srgbClr val="4472C4"/>
                    </a:solidFill>
                  </a:tcPr>
                </a:tc>
                <a:tc>
                  <a:txBody>
                    <a:bodyPr/>
                    <a:lstStyle/>
                    <a:p>
                      <a:pPr marL="0" marR="0">
                        <a:lnSpc>
                          <a:spcPct val="115000"/>
                        </a:lnSpc>
                        <a:spcAft>
                          <a:spcPts val="800"/>
                        </a:spcAft>
                        <a:buNone/>
                      </a:pPr>
                      <a:r>
                        <a:rPr lang="en-US" sz="1000" b="1" kern="100">
                          <a:solidFill>
                            <a:srgbClr val="FFFFFF"/>
                          </a:solidFill>
                          <a:effectLst/>
                          <a:latin typeface="Times New Roman" panose="02020603050405020304" pitchFamily="18" charset="0"/>
                          <a:ea typeface="Calibri" panose="020F0502020204030204" pitchFamily="34" charset="0"/>
                          <a:cs typeface="Times New Roman" panose="02020603050405020304" pitchFamily="18" charset="0"/>
                        </a:rPr>
                        <a:t>Ridge Regression with alpha = 10</a:t>
                      </a:r>
                      <a:endParaRPr lang="en-US" sz="1000" kern="100">
                        <a:effectLst/>
                        <a:latin typeface="Calibri" panose="020F0502020204030204" pitchFamily="34" charset="0"/>
                        <a:ea typeface="Calibri" panose="020F0502020204030204" pitchFamily="34" charset="0"/>
                        <a:cs typeface="Times New Roman" panose="02020603050405020304" pitchFamily="18" charset="0"/>
                      </a:endParaRPr>
                    </a:p>
                  </a:txBody>
                  <a:tcPr marL="55486" marR="55486" marT="0" marB="0">
                    <a:lnL>
                      <a:noFill/>
                    </a:lnL>
                    <a:lnR>
                      <a:noFill/>
                    </a:lnR>
                    <a:lnT w="12700" cap="flat" cmpd="sng" algn="ctr">
                      <a:solidFill>
                        <a:srgbClr val="4472C4"/>
                      </a:solidFill>
                      <a:prstDash val="solid"/>
                      <a:round/>
                      <a:headEnd type="none" w="med" len="med"/>
                      <a:tailEnd type="none" w="med" len="med"/>
                    </a:lnT>
                    <a:lnB w="12700" cap="flat" cmpd="sng" algn="ctr">
                      <a:solidFill>
                        <a:srgbClr val="4472C4"/>
                      </a:solidFill>
                      <a:prstDash val="solid"/>
                      <a:round/>
                      <a:headEnd type="none" w="med" len="med"/>
                      <a:tailEnd type="none" w="med" len="med"/>
                    </a:lnB>
                    <a:solidFill>
                      <a:srgbClr val="4472C4"/>
                    </a:solidFill>
                  </a:tcPr>
                </a:tc>
                <a:tc>
                  <a:txBody>
                    <a:bodyPr/>
                    <a:lstStyle/>
                    <a:p>
                      <a:pPr marL="0" marR="0">
                        <a:lnSpc>
                          <a:spcPct val="115000"/>
                        </a:lnSpc>
                        <a:spcAft>
                          <a:spcPts val="800"/>
                        </a:spcAft>
                        <a:buNone/>
                      </a:pPr>
                      <a:r>
                        <a:rPr lang="en-US" sz="1000" b="1" kern="100">
                          <a:solidFill>
                            <a:srgbClr val="FFFFFF"/>
                          </a:solidFill>
                          <a:effectLst/>
                          <a:latin typeface="Times New Roman" panose="02020603050405020304" pitchFamily="18" charset="0"/>
                          <a:ea typeface="Calibri" panose="020F0502020204030204" pitchFamily="34" charset="0"/>
                          <a:cs typeface="Times New Roman" panose="02020603050405020304" pitchFamily="18" charset="0"/>
                        </a:rPr>
                        <a:t>Lasso Regression with alpha = 0.0663</a:t>
                      </a:r>
                      <a:endParaRPr lang="en-US" sz="1000" kern="100">
                        <a:effectLst/>
                        <a:latin typeface="Calibri" panose="020F0502020204030204" pitchFamily="34" charset="0"/>
                        <a:ea typeface="Calibri" panose="020F0502020204030204" pitchFamily="34" charset="0"/>
                        <a:cs typeface="Times New Roman" panose="02020603050405020304" pitchFamily="18" charset="0"/>
                      </a:endParaRPr>
                    </a:p>
                  </a:txBody>
                  <a:tcPr marL="55486" marR="55486" marT="0" marB="0">
                    <a:lnL>
                      <a:noFill/>
                    </a:lnL>
                    <a:lnR w="12700" cap="flat" cmpd="sng" algn="ctr">
                      <a:solidFill>
                        <a:srgbClr val="4472C4"/>
                      </a:solidFill>
                      <a:prstDash val="solid"/>
                      <a:round/>
                      <a:headEnd type="none" w="med" len="med"/>
                      <a:tailEnd type="none" w="med" len="med"/>
                    </a:lnR>
                    <a:lnT w="12700" cap="flat" cmpd="sng" algn="ctr">
                      <a:solidFill>
                        <a:srgbClr val="4472C4"/>
                      </a:solidFill>
                      <a:prstDash val="solid"/>
                      <a:round/>
                      <a:headEnd type="none" w="med" len="med"/>
                      <a:tailEnd type="none" w="med" len="med"/>
                    </a:lnT>
                    <a:lnB w="12700" cap="flat" cmpd="sng" algn="ctr">
                      <a:solidFill>
                        <a:srgbClr val="4472C4"/>
                      </a:solidFill>
                      <a:prstDash val="solid"/>
                      <a:round/>
                      <a:headEnd type="none" w="med" len="med"/>
                      <a:tailEnd type="none" w="med" len="med"/>
                    </a:lnB>
                    <a:solidFill>
                      <a:srgbClr val="4472C4"/>
                    </a:solidFill>
                  </a:tcPr>
                </a:tc>
                <a:extLst>
                  <a:ext uri="{0D108BD9-81ED-4DB2-BD59-A6C34878D82A}">
                    <a16:rowId xmlns:a16="http://schemas.microsoft.com/office/drawing/2014/main" val="1198750717"/>
                  </a:ext>
                </a:extLst>
              </a:tr>
              <a:tr h="784477">
                <a:tc>
                  <a:txBody>
                    <a:bodyPr/>
                    <a:lstStyle/>
                    <a:p>
                      <a:pPr marL="0" marR="0">
                        <a:lnSpc>
                          <a:spcPct val="115000"/>
                        </a:lnSpc>
                        <a:spcAft>
                          <a:spcPts val="800"/>
                        </a:spcAft>
                        <a:buNone/>
                      </a:pPr>
                      <a:r>
                        <a:rPr lang="en-US" sz="1000" b="1" kern="1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Fuel Consumption Comb (mpg)</a:t>
                      </a:r>
                      <a:endParaRPr lang="en-US" sz="1000" kern="100">
                        <a:effectLst/>
                        <a:latin typeface="Calibri" panose="020F0502020204030204" pitchFamily="34" charset="0"/>
                        <a:ea typeface="Calibri" panose="020F0502020204030204" pitchFamily="34" charset="0"/>
                        <a:cs typeface="Times New Roman" panose="02020603050405020304" pitchFamily="18" charset="0"/>
                      </a:endParaRPr>
                    </a:p>
                  </a:txBody>
                  <a:tcPr marL="55486" marR="55486" marT="0"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4472C4"/>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rgbClr val="D9E2F3"/>
                    </a:solidFill>
                  </a:tcPr>
                </a:tc>
                <a:tc>
                  <a:txBody>
                    <a:bodyPr/>
                    <a:lstStyle/>
                    <a:p>
                      <a:pPr marL="0" marR="0">
                        <a:lnSpc>
                          <a:spcPct val="115000"/>
                        </a:lnSpc>
                        <a:spcAft>
                          <a:spcPts val="800"/>
                        </a:spcAft>
                        <a:buNone/>
                      </a:pPr>
                      <a:r>
                        <a:rPr lang="en-US" sz="10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-24.6423</a:t>
                      </a:r>
                      <a:endParaRPr lang="en-US" sz="1000" kern="100">
                        <a:effectLst/>
                        <a:latin typeface="Calibri" panose="020F0502020204030204" pitchFamily="34" charset="0"/>
                        <a:ea typeface="Calibri" panose="020F0502020204030204" pitchFamily="34" charset="0"/>
                        <a:cs typeface="Times New Roman" panose="02020603050405020304" pitchFamily="18" charset="0"/>
                      </a:endParaRPr>
                    </a:p>
                  </a:txBody>
                  <a:tcPr marL="55486" marR="55486" marT="0"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4472C4"/>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rgbClr val="D9E2F3"/>
                    </a:solidFill>
                  </a:tcPr>
                </a:tc>
                <a:tc>
                  <a:txBody>
                    <a:bodyPr/>
                    <a:lstStyle/>
                    <a:p>
                      <a:pPr marL="0" marR="0">
                        <a:lnSpc>
                          <a:spcPct val="115000"/>
                        </a:lnSpc>
                        <a:spcAft>
                          <a:spcPts val="800"/>
                        </a:spcAft>
                        <a:buNone/>
                      </a:pPr>
                      <a:r>
                        <a:rPr lang="en-US" sz="10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-24.8953</a:t>
                      </a:r>
                      <a:endParaRPr lang="en-US" sz="1000" kern="100">
                        <a:effectLst/>
                        <a:latin typeface="Calibri" panose="020F0502020204030204" pitchFamily="34" charset="0"/>
                        <a:ea typeface="Calibri" panose="020F0502020204030204" pitchFamily="34" charset="0"/>
                        <a:cs typeface="Times New Roman" panose="02020603050405020304" pitchFamily="18" charset="0"/>
                      </a:endParaRPr>
                    </a:p>
                  </a:txBody>
                  <a:tcPr marL="55486" marR="55486" marT="0"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4472C4"/>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rgbClr val="D9E2F3"/>
                    </a:solidFill>
                  </a:tcPr>
                </a:tc>
                <a:extLst>
                  <a:ext uri="{0D108BD9-81ED-4DB2-BD59-A6C34878D82A}">
                    <a16:rowId xmlns:a16="http://schemas.microsoft.com/office/drawing/2014/main" val="2055649620"/>
                  </a:ext>
                </a:extLst>
              </a:tr>
              <a:tr h="277568">
                <a:tc>
                  <a:txBody>
                    <a:bodyPr/>
                    <a:lstStyle/>
                    <a:p>
                      <a:pPr marL="0" marR="0">
                        <a:lnSpc>
                          <a:spcPct val="115000"/>
                        </a:lnSpc>
                        <a:spcAft>
                          <a:spcPts val="800"/>
                        </a:spcAft>
                        <a:buNone/>
                      </a:pPr>
                      <a:r>
                        <a:rPr lang="en-US" sz="1000" b="1" kern="100">
                          <a:effectLst/>
                          <a:latin typeface="Times New Roman" panose="02020603050405020304" pitchFamily="18" charset="0"/>
                          <a:ea typeface="Calibri" panose="020F0502020204030204" pitchFamily="34" charset="0"/>
                          <a:cs typeface="Times New Roman" panose="02020603050405020304" pitchFamily="18" charset="0"/>
                        </a:rPr>
                        <a:t>Cylinders</a:t>
                      </a:r>
                      <a:endParaRPr lang="en-US" sz="1000" kern="100">
                        <a:effectLst/>
                        <a:latin typeface="Calibri" panose="020F0502020204030204" pitchFamily="34" charset="0"/>
                        <a:ea typeface="Calibri" panose="020F0502020204030204" pitchFamily="34" charset="0"/>
                        <a:cs typeface="Times New Roman" panose="02020603050405020304" pitchFamily="18" charset="0"/>
                      </a:endParaRPr>
                    </a:p>
                  </a:txBody>
                  <a:tcPr marL="55486" marR="55486" marT="0"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noFill/>
                  </a:tcPr>
                </a:tc>
                <a:tc>
                  <a:txBody>
                    <a:bodyPr/>
                    <a:lstStyle/>
                    <a:p>
                      <a:pPr marL="0" marR="0">
                        <a:lnSpc>
                          <a:spcPct val="115000"/>
                        </a:lnSpc>
                        <a:spcAft>
                          <a:spcPts val="800"/>
                        </a:spcAft>
                        <a:buNone/>
                      </a:pPr>
                      <a:r>
                        <a:rPr lang="en-US" sz="1000" kern="100">
                          <a:effectLst/>
                          <a:latin typeface="Times New Roman" panose="02020603050405020304" pitchFamily="18" charset="0"/>
                          <a:ea typeface="Calibri" panose="020F0502020204030204" pitchFamily="34" charset="0"/>
                          <a:cs typeface="Times New Roman" panose="02020603050405020304" pitchFamily="18" charset="0"/>
                        </a:rPr>
                        <a:t>13.5533</a:t>
                      </a:r>
                      <a:endParaRPr lang="en-US" sz="1000" kern="100">
                        <a:effectLst/>
                        <a:latin typeface="Calibri" panose="020F0502020204030204" pitchFamily="34" charset="0"/>
                        <a:ea typeface="Calibri" panose="020F0502020204030204" pitchFamily="34" charset="0"/>
                        <a:cs typeface="Times New Roman" panose="02020603050405020304" pitchFamily="18" charset="0"/>
                      </a:endParaRPr>
                    </a:p>
                  </a:txBody>
                  <a:tcPr marL="55486" marR="55486" marT="0"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noFill/>
                  </a:tcPr>
                </a:tc>
                <a:tc>
                  <a:txBody>
                    <a:bodyPr/>
                    <a:lstStyle/>
                    <a:p>
                      <a:pPr marL="0" marR="0">
                        <a:lnSpc>
                          <a:spcPct val="115000"/>
                        </a:lnSpc>
                        <a:spcAft>
                          <a:spcPts val="800"/>
                        </a:spcAft>
                        <a:buNone/>
                      </a:pPr>
                      <a:r>
                        <a:rPr lang="en-US" sz="1000" kern="100">
                          <a:effectLst/>
                          <a:latin typeface="Times New Roman" panose="02020603050405020304" pitchFamily="18" charset="0"/>
                          <a:ea typeface="Calibri" panose="020F0502020204030204" pitchFamily="34" charset="0"/>
                          <a:cs typeface="Times New Roman" panose="02020603050405020304" pitchFamily="18" charset="0"/>
                        </a:rPr>
                        <a:t>13.6611</a:t>
                      </a:r>
                      <a:endParaRPr lang="en-US" sz="1000" kern="100">
                        <a:effectLst/>
                        <a:latin typeface="Calibri" panose="020F0502020204030204" pitchFamily="34" charset="0"/>
                        <a:ea typeface="Calibri" panose="020F0502020204030204" pitchFamily="34" charset="0"/>
                        <a:cs typeface="Times New Roman" panose="02020603050405020304" pitchFamily="18" charset="0"/>
                      </a:endParaRPr>
                    </a:p>
                  </a:txBody>
                  <a:tcPr marL="55486" marR="55486" marT="0"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noFill/>
                  </a:tcPr>
                </a:tc>
                <a:extLst>
                  <a:ext uri="{0D108BD9-81ED-4DB2-BD59-A6C34878D82A}">
                    <a16:rowId xmlns:a16="http://schemas.microsoft.com/office/drawing/2014/main" val="66998484"/>
                  </a:ext>
                </a:extLst>
              </a:tr>
              <a:tr h="573927">
                <a:tc>
                  <a:txBody>
                    <a:bodyPr/>
                    <a:lstStyle/>
                    <a:p>
                      <a:pPr marL="0" marR="0">
                        <a:lnSpc>
                          <a:spcPct val="115000"/>
                        </a:lnSpc>
                        <a:spcAft>
                          <a:spcPts val="800"/>
                        </a:spcAft>
                        <a:buNone/>
                      </a:pPr>
                      <a:r>
                        <a:rPr lang="en-US" sz="1000" b="1"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Fuel Consumption Hwy (L/100 km)</a:t>
                      </a:r>
                      <a:endParaRPr lang="en-US" sz="1000" kern="100">
                        <a:effectLst/>
                        <a:latin typeface="Calibri" panose="020F0502020204030204" pitchFamily="34" charset="0"/>
                        <a:ea typeface="Calibri" panose="020F0502020204030204" pitchFamily="34" charset="0"/>
                        <a:cs typeface="Times New Roman" panose="02020603050405020304" pitchFamily="18" charset="0"/>
                      </a:endParaRPr>
                    </a:p>
                  </a:txBody>
                  <a:tcPr marL="55486" marR="55486" marT="0"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rgbClr val="D9E2F3"/>
                    </a:solidFill>
                  </a:tcPr>
                </a:tc>
                <a:tc>
                  <a:txBody>
                    <a:bodyPr/>
                    <a:lstStyle/>
                    <a:p>
                      <a:pPr marL="0" marR="0">
                        <a:lnSpc>
                          <a:spcPct val="115000"/>
                        </a:lnSpc>
                        <a:spcAft>
                          <a:spcPts val="800"/>
                        </a:spcAft>
                        <a:buNone/>
                      </a:pPr>
                      <a:r>
                        <a:rPr lang="en-US" sz="10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9.83738</a:t>
                      </a:r>
                      <a:endParaRPr lang="en-US" sz="1000" kern="100">
                        <a:effectLst/>
                        <a:latin typeface="Calibri" panose="020F0502020204030204" pitchFamily="34" charset="0"/>
                        <a:ea typeface="Calibri" panose="020F0502020204030204" pitchFamily="34" charset="0"/>
                        <a:cs typeface="Times New Roman" panose="02020603050405020304" pitchFamily="18" charset="0"/>
                      </a:endParaRPr>
                    </a:p>
                  </a:txBody>
                  <a:tcPr marL="55486" marR="55486" marT="0"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rgbClr val="D9E2F3"/>
                    </a:solidFill>
                  </a:tcPr>
                </a:tc>
                <a:tc>
                  <a:txBody>
                    <a:bodyPr/>
                    <a:lstStyle/>
                    <a:p>
                      <a:pPr marL="0" marR="0">
                        <a:lnSpc>
                          <a:spcPct val="115000"/>
                        </a:lnSpc>
                        <a:spcAft>
                          <a:spcPts val="800"/>
                        </a:spcAft>
                        <a:buNone/>
                      </a:pPr>
                      <a:r>
                        <a:rPr lang="en-US" sz="10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11.1828</a:t>
                      </a:r>
                      <a:endParaRPr lang="en-US" sz="1000" kern="100">
                        <a:effectLst/>
                        <a:latin typeface="Calibri" panose="020F0502020204030204" pitchFamily="34" charset="0"/>
                        <a:ea typeface="Calibri" panose="020F0502020204030204" pitchFamily="34" charset="0"/>
                        <a:cs typeface="Times New Roman" panose="02020603050405020304" pitchFamily="18" charset="0"/>
                      </a:endParaRPr>
                    </a:p>
                  </a:txBody>
                  <a:tcPr marL="55486" marR="55486" marT="0"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rgbClr val="D9E2F3"/>
                    </a:solidFill>
                  </a:tcPr>
                </a:tc>
                <a:extLst>
                  <a:ext uri="{0D108BD9-81ED-4DB2-BD59-A6C34878D82A}">
                    <a16:rowId xmlns:a16="http://schemas.microsoft.com/office/drawing/2014/main" val="2349910058"/>
                  </a:ext>
                </a:extLst>
              </a:tr>
              <a:tr h="277568">
                <a:tc>
                  <a:txBody>
                    <a:bodyPr/>
                    <a:lstStyle/>
                    <a:p>
                      <a:pPr marL="0" marR="0">
                        <a:lnSpc>
                          <a:spcPct val="115000"/>
                        </a:lnSpc>
                        <a:spcAft>
                          <a:spcPts val="800"/>
                        </a:spcAft>
                        <a:buNone/>
                      </a:pPr>
                      <a:r>
                        <a:rPr lang="en-US" sz="1000" b="1" kern="100">
                          <a:effectLst/>
                          <a:latin typeface="Times New Roman" panose="02020603050405020304" pitchFamily="18" charset="0"/>
                          <a:ea typeface="Calibri" panose="020F0502020204030204" pitchFamily="34" charset="0"/>
                          <a:cs typeface="Times New Roman" panose="02020603050405020304" pitchFamily="18" charset="0"/>
                        </a:rPr>
                        <a:t>Engine Size (L)</a:t>
                      </a:r>
                      <a:endParaRPr lang="en-US" sz="1000" kern="100">
                        <a:effectLst/>
                        <a:latin typeface="Calibri" panose="020F0502020204030204" pitchFamily="34" charset="0"/>
                        <a:ea typeface="Calibri" panose="020F0502020204030204" pitchFamily="34" charset="0"/>
                        <a:cs typeface="Times New Roman" panose="02020603050405020304" pitchFamily="18" charset="0"/>
                      </a:endParaRPr>
                    </a:p>
                  </a:txBody>
                  <a:tcPr marL="55486" marR="55486" marT="0"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noFill/>
                  </a:tcPr>
                </a:tc>
                <a:tc>
                  <a:txBody>
                    <a:bodyPr/>
                    <a:lstStyle/>
                    <a:p>
                      <a:pPr marL="0" marR="0">
                        <a:lnSpc>
                          <a:spcPct val="115000"/>
                        </a:lnSpc>
                        <a:spcAft>
                          <a:spcPts val="800"/>
                        </a:spcAft>
                        <a:buNone/>
                      </a:pPr>
                      <a:r>
                        <a:rPr lang="en-US" sz="1000" kern="100">
                          <a:effectLst/>
                          <a:latin typeface="Times New Roman" panose="02020603050405020304" pitchFamily="18" charset="0"/>
                          <a:ea typeface="Calibri" panose="020F0502020204030204" pitchFamily="34" charset="0"/>
                          <a:cs typeface="Times New Roman" panose="02020603050405020304" pitchFamily="18" charset="0"/>
                        </a:rPr>
                        <a:t>6.7808</a:t>
                      </a:r>
                      <a:endParaRPr lang="en-US" sz="1000" kern="100">
                        <a:effectLst/>
                        <a:latin typeface="Calibri" panose="020F0502020204030204" pitchFamily="34" charset="0"/>
                        <a:ea typeface="Calibri" panose="020F0502020204030204" pitchFamily="34" charset="0"/>
                        <a:cs typeface="Times New Roman" panose="02020603050405020304" pitchFamily="18" charset="0"/>
                      </a:endParaRPr>
                    </a:p>
                  </a:txBody>
                  <a:tcPr marL="55486" marR="55486" marT="0"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noFill/>
                  </a:tcPr>
                </a:tc>
                <a:tc>
                  <a:txBody>
                    <a:bodyPr/>
                    <a:lstStyle/>
                    <a:p>
                      <a:pPr marL="0" marR="0">
                        <a:lnSpc>
                          <a:spcPct val="115000"/>
                        </a:lnSpc>
                        <a:spcAft>
                          <a:spcPts val="800"/>
                        </a:spcAft>
                        <a:buNone/>
                      </a:pPr>
                      <a:r>
                        <a:rPr lang="en-US" sz="1000" kern="100">
                          <a:effectLst/>
                          <a:latin typeface="Times New Roman" panose="02020603050405020304" pitchFamily="18" charset="0"/>
                          <a:ea typeface="Calibri" panose="020F0502020204030204" pitchFamily="34" charset="0"/>
                          <a:cs typeface="Times New Roman" panose="02020603050405020304" pitchFamily="18" charset="0"/>
                        </a:rPr>
                        <a:t>6.7084</a:t>
                      </a:r>
                      <a:endParaRPr lang="en-US" sz="1000" kern="100">
                        <a:effectLst/>
                        <a:latin typeface="Calibri" panose="020F0502020204030204" pitchFamily="34" charset="0"/>
                        <a:ea typeface="Calibri" panose="020F0502020204030204" pitchFamily="34" charset="0"/>
                        <a:cs typeface="Times New Roman" panose="02020603050405020304" pitchFamily="18" charset="0"/>
                      </a:endParaRPr>
                    </a:p>
                  </a:txBody>
                  <a:tcPr marL="55486" marR="55486" marT="0"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noFill/>
                  </a:tcPr>
                </a:tc>
                <a:extLst>
                  <a:ext uri="{0D108BD9-81ED-4DB2-BD59-A6C34878D82A}">
                    <a16:rowId xmlns:a16="http://schemas.microsoft.com/office/drawing/2014/main" val="1508938258"/>
                  </a:ext>
                </a:extLst>
              </a:tr>
              <a:tr h="573927">
                <a:tc>
                  <a:txBody>
                    <a:bodyPr/>
                    <a:lstStyle/>
                    <a:p>
                      <a:pPr marL="0" marR="0">
                        <a:lnSpc>
                          <a:spcPct val="115000"/>
                        </a:lnSpc>
                        <a:spcAft>
                          <a:spcPts val="800"/>
                        </a:spcAft>
                        <a:buNone/>
                      </a:pPr>
                      <a:r>
                        <a:rPr lang="en-US" sz="1000" b="1"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Fuel Consumption Comb (L/100 km)</a:t>
                      </a:r>
                      <a:endParaRPr lang="en-US" sz="1000" kern="100">
                        <a:effectLst/>
                        <a:latin typeface="Calibri" panose="020F0502020204030204" pitchFamily="34" charset="0"/>
                        <a:ea typeface="Calibri" panose="020F0502020204030204" pitchFamily="34" charset="0"/>
                        <a:cs typeface="Times New Roman" panose="02020603050405020304" pitchFamily="18" charset="0"/>
                      </a:endParaRPr>
                    </a:p>
                  </a:txBody>
                  <a:tcPr marL="55486" marR="55486" marT="0"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rgbClr val="D9E2F3"/>
                    </a:solidFill>
                  </a:tcPr>
                </a:tc>
                <a:tc>
                  <a:txBody>
                    <a:bodyPr/>
                    <a:lstStyle/>
                    <a:p>
                      <a:pPr marL="0" marR="0">
                        <a:lnSpc>
                          <a:spcPct val="115000"/>
                        </a:lnSpc>
                        <a:spcAft>
                          <a:spcPts val="800"/>
                        </a:spcAft>
                        <a:buNone/>
                      </a:pPr>
                      <a:r>
                        <a:rPr lang="en-US" sz="10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3.8637</a:t>
                      </a:r>
                      <a:endParaRPr lang="en-US" sz="1000" kern="100">
                        <a:effectLst/>
                        <a:latin typeface="Calibri" panose="020F0502020204030204" pitchFamily="34" charset="0"/>
                        <a:ea typeface="Calibri" panose="020F0502020204030204" pitchFamily="34" charset="0"/>
                        <a:cs typeface="Times New Roman" panose="02020603050405020304" pitchFamily="18" charset="0"/>
                      </a:endParaRPr>
                    </a:p>
                  </a:txBody>
                  <a:tcPr marL="55486" marR="55486" marT="0"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rgbClr val="D9E2F3"/>
                    </a:solidFill>
                  </a:tcPr>
                </a:tc>
                <a:tc>
                  <a:txBody>
                    <a:bodyPr/>
                    <a:lstStyle/>
                    <a:p>
                      <a:pPr marL="0" marR="0">
                        <a:lnSpc>
                          <a:spcPct val="115000"/>
                        </a:lnSpc>
                        <a:spcAft>
                          <a:spcPts val="800"/>
                        </a:spcAft>
                        <a:buNone/>
                      </a:pPr>
                      <a:r>
                        <a:rPr lang="en-US" sz="10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0.3349</a:t>
                      </a:r>
                      <a:endParaRPr lang="en-US" sz="1000" kern="100">
                        <a:effectLst/>
                        <a:latin typeface="Calibri" panose="020F0502020204030204" pitchFamily="34" charset="0"/>
                        <a:ea typeface="Calibri" panose="020F0502020204030204" pitchFamily="34" charset="0"/>
                        <a:cs typeface="Times New Roman" panose="02020603050405020304" pitchFamily="18" charset="0"/>
                      </a:endParaRPr>
                    </a:p>
                  </a:txBody>
                  <a:tcPr marL="55486" marR="55486" marT="0"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rgbClr val="D9E2F3"/>
                    </a:solidFill>
                  </a:tcPr>
                </a:tc>
                <a:extLst>
                  <a:ext uri="{0D108BD9-81ED-4DB2-BD59-A6C34878D82A}">
                    <a16:rowId xmlns:a16="http://schemas.microsoft.com/office/drawing/2014/main" val="1205999616"/>
                  </a:ext>
                </a:extLst>
              </a:tr>
              <a:tr h="573927">
                <a:tc>
                  <a:txBody>
                    <a:bodyPr/>
                    <a:lstStyle/>
                    <a:p>
                      <a:pPr marL="0" marR="0">
                        <a:lnSpc>
                          <a:spcPct val="115000"/>
                        </a:lnSpc>
                        <a:spcAft>
                          <a:spcPts val="800"/>
                        </a:spcAft>
                        <a:buNone/>
                      </a:pPr>
                      <a:r>
                        <a:rPr lang="en-US" sz="1000" b="1" kern="100">
                          <a:effectLst/>
                          <a:latin typeface="Times New Roman" panose="02020603050405020304" pitchFamily="18" charset="0"/>
                          <a:ea typeface="Calibri" panose="020F0502020204030204" pitchFamily="34" charset="0"/>
                          <a:cs typeface="Times New Roman" panose="02020603050405020304" pitchFamily="18" charset="0"/>
                        </a:rPr>
                        <a:t>Fuel Consumption City (L/100 km)</a:t>
                      </a:r>
                      <a:endParaRPr lang="en-US" sz="1000" kern="100">
                        <a:effectLst/>
                        <a:latin typeface="Calibri" panose="020F0502020204030204" pitchFamily="34" charset="0"/>
                        <a:ea typeface="Calibri" panose="020F0502020204030204" pitchFamily="34" charset="0"/>
                        <a:cs typeface="Times New Roman" panose="02020603050405020304" pitchFamily="18" charset="0"/>
                      </a:endParaRPr>
                    </a:p>
                  </a:txBody>
                  <a:tcPr marL="55486" marR="55486" marT="0"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noFill/>
                  </a:tcPr>
                </a:tc>
                <a:tc>
                  <a:txBody>
                    <a:bodyPr/>
                    <a:lstStyle/>
                    <a:p>
                      <a:pPr marL="0" marR="0">
                        <a:lnSpc>
                          <a:spcPct val="115000"/>
                        </a:lnSpc>
                        <a:spcAft>
                          <a:spcPts val="800"/>
                        </a:spcAft>
                        <a:buNone/>
                      </a:pPr>
                      <a:r>
                        <a:rPr lang="en-US" sz="1000" kern="100">
                          <a:effectLst/>
                          <a:latin typeface="Times New Roman" panose="02020603050405020304" pitchFamily="18" charset="0"/>
                          <a:ea typeface="Calibri" panose="020F0502020204030204" pitchFamily="34" charset="0"/>
                          <a:cs typeface="Times New Roman" panose="02020603050405020304" pitchFamily="18" charset="0"/>
                        </a:rPr>
                        <a:t>1.3780</a:t>
                      </a:r>
                      <a:endParaRPr lang="en-US" sz="1000" kern="100">
                        <a:effectLst/>
                        <a:latin typeface="Calibri" panose="020F0502020204030204" pitchFamily="34" charset="0"/>
                        <a:ea typeface="Calibri" panose="020F0502020204030204" pitchFamily="34" charset="0"/>
                        <a:cs typeface="Times New Roman" panose="02020603050405020304" pitchFamily="18" charset="0"/>
                      </a:endParaRPr>
                    </a:p>
                  </a:txBody>
                  <a:tcPr marL="55486" marR="55486" marT="0"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noFill/>
                  </a:tcPr>
                </a:tc>
                <a:tc>
                  <a:txBody>
                    <a:bodyPr/>
                    <a:lstStyle/>
                    <a:p>
                      <a:pPr marL="0" marR="0">
                        <a:lnSpc>
                          <a:spcPct val="115000"/>
                        </a:lnSpc>
                        <a:spcAft>
                          <a:spcPts val="800"/>
                        </a:spcAft>
                        <a:buNone/>
                      </a:pPr>
                      <a:r>
                        <a:rPr lang="en-US" sz="1000" kern="100" dirty="0">
                          <a:effectLst/>
                          <a:latin typeface="Times New Roman" panose="02020603050405020304" pitchFamily="18" charset="0"/>
                          <a:ea typeface="Calibri" panose="020F0502020204030204" pitchFamily="34" charset="0"/>
                          <a:cs typeface="Times New Roman" panose="02020603050405020304" pitchFamily="18" charset="0"/>
                        </a:rPr>
                        <a:t>3.2866</a:t>
                      </a:r>
                      <a:endParaRPr lang="en-US" sz="10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55486" marR="55486" marT="0"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noFill/>
                  </a:tcPr>
                </a:tc>
                <a:extLst>
                  <a:ext uri="{0D108BD9-81ED-4DB2-BD59-A6C34878D82A}">
                    <a16:rowId xmlns:a16="http://schemas.microsoft.com/office/drawing/2014/main" val="4106436548"/>
                  </a:ext>
                </a:extLst>
              </a:tr>
            </a:tbl>
          </a:graphicData>
        </a:graphic>
      </p:graphicFrame>
      <p:graphicFrame>
        <p:nvGraphicFramePr>
          <p:cNvPr id="5" name="Content Placeholder 4">
            <a:extLst>
              <a:ext uri="{FF2B5EF4-FFF2-40B4-BE49-F238E27FC236}">
                <a16:creationId xmlns:a16="http://schemas.microsoft.com/office/drawing/2014/main" id="{C5FC3B3F-104B-E9F8-50BC-14608EEAAEC8}"/>
              </a:ext>
            </a:extLst>
          </p:cNvPr>
          <p:cNvGraphicFramePr>
            <a:graphicFrameLocks noGrp="1"/>
          </p:cNvGraphicFramePr>
          <p:nvPr>
            <p:ph sz="half" idx="2"/>
            <p:extLst>
              <p:ext uri="{D42A27DB-BD31-4B8C-83A1-F6EECF244321}">
                <p14:modId xmlns:p14="http://schemas.microsoft.com/office/powerpoint/2010/main" val="508887220"/>
              </p:ext>
            </p:extLst>
          </p:nvPr>
        </p:nvGraphicFramePr>
        <p:xfrm>
          <a:off x="6295869" y="2120900"/>
          <a:ext cx="4859493" cy="3635323"/>
        </p:xfrm>
        <a:graphic>
          <a:graphicData uri="http://schemas.openxmlformats.org/drawingml/2006/table">
            <a:tbl>
              <a:tblPr firstRow="1" firstCol="1" bandRow="1"/>
              <a:tblGrid>
                <a:gridCol w="1619485">
                  <a:extLst>
                    <a:ext uri="{9D8B030D-6E8A-4147-A177-3AD203B41FA5}">
                      <a16:colId xmlns:a16="http://schemas.microsoft.com/office/drawing/2014/main" val="1545020824"/>
                    </a:ext>
                  </a:extLst>
                </a:gridCol>
                <a:gridCol w="1620004">
                  <a:extLst>
                    <a:ext uri="{9D8B030D-6E8A-4147-A177-3AD203B41FA5}">
                      <a16:colId xmlns:a16="http://schemas.microsoft.com/office/drawing/2014/main" val="2716725784"/>
                    </a:ext>
                  </a:extLst>
                </a:gridCol>
                <a:gridCol w="1620004">
                  <a:extLst>
                    <a:ext uri="{9D8B030D-6E8A-4147-A177-3AD203B41FA5}">
                      <a16:colId xmlns:a16="http://schemas.microsoft.com/office/drawing/2014/main" val="2783042882"/>
                    </a:ext>
                  </a:extLst>
                </a:gridCol>
              </a:tblGrid>
              <a:tr h="306870">
                <a:tc>
                  <a:txBody>
                    <a:bodyPr/>
                    <a:lstStyle/>
                    <a:p>
                      <a:pPr marL="0" marR="0">
                        <a:lnSpc>
                          <a:spcPct val="115000"/>
                        </a:lnSpc>
                        <a:spcAft>
                          <a:spcPts val="800"/>
                        </a:spcAft>
                        <a:buNone/>
                      </a:pPr>
                      <a:r>
                        <a:rPr lang="en-US" sz="900" b="1" kern="100">
                          <a:solidFill>
                            <a:srgbClr val="FFFFFF"/>
                          </a:solidFill>
                          <a:effectLst/>
                          <a:latin typeface="Times New Roman" panose="02020603050405020304" pitchFamily="18" charset="0"/>
                          <a:ea typeface="Calibri" panose="020F0502020204030204" pitchFamily="34" charset="0"/>
                          <a:cs typeface="Times New Roman" panose="02020603050405020304" pitchFamily="18" charset="0"/>
                        </a:rPr>
                        <a:t>Feature</a:t>
                      </a:r>
                      <a:endParaRPr lang="en-US"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580" marR="53580" marT="0" marB="0">
                    <a:lnL w="12700" cap="flat" cmpd="sng" algn="ctr">
                      <a:solidFill>
                        <a:srgbClr val="4472C4"/>
                      </a:solidFill>
                      <a:prstDash val="solid"/>
                      <a:round/>
                      <a:headEnd type="none" w="med" len="med"/>
                      <a:tailEnd type="none" w="med" len="med"/>
                    </a:lnL>
                    <a:lnR>
                      <a:noFill/>
                    </a:lnR>
                    <a:lnT w="12700" cap="flat" cmpd="sng" algn="ctr">
                      <a:solidFill>
                        <a:srgbClr val="4472C4"/>
                      </a:solidFill>
                      <a:prstDash val="solid"/>
                      <a:round/>
                      <a:headEnd type="none" w="med" len="med"/>
                      <a:tailEnd type="none" w="med" len="med"/>
                    </a:lnT>
                    <a:lnB w="12700" cap="flat" cmpd="sng" algn="ctr">
                      <a:solidFill>
                        <a:srgbClr val="4472C4"/>
                      </a:solidFill>
                      <a:prstDash val="solid"/>
                      <a:round/>
                      <a:headEnd type="none" w="med" len="med"/>
                      <a:tailEnd type="none" w="med" len="med"/>
                    </a:lnB>
                    <a:solidFill>
                      <a:srgbClr val="4472C4"/>
                    </a:solidFill>
                  </a:tcPr>
                </a:tc>
                <a:tc>
                  <a:txBody>
                    <a:bodyPr/>
                    <a:lstStyle/>
                    <a:p>
                      <a:pPr marL="0" marR="0">
                        <a:lnSpc>
                          <a:spcPct val="115000"/>
                        </a:lnSpc>
                        <a:spcAft>
                          <a:spcPts val="800"/>
                        </a:spcAft>
                        <a:buNone/>
                      </a:pPr>
                      <a:r>
                        <a:rPr lang="en-US" sz="900" b="1" kern="100">
                          <a:solidFill>
                            <a:srgbClr val="FFFFFF"/>
                          </a:solidFill>
                          <a:effectLst/>
                          <a:latin typeface="Times New Roman" panose="02020603050405020304" pitchFamily="18" charset="0"/>
                          <a:ea typeface="Calibri" panose="020F0502020204030204" pitchFamily="34" charset="0"/>
                          <a:cs typeface="Times New Roman" panose="02020603050405020304" pitchFamily="18" charset="0"/>
                        </a:rPr>
                        <a:t>PC1</a:t>
                      </a:r>
                      <a:endParaRPr lang="en-US"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580" marR="53580" marT="0" marB="0">
                    <a:lnL>
                      <a:noFill/>
                    </a:lnL>
                    <a:lnR>
                      <a:noFill/>
                    </a:lnR>
                    <a:lnT w="12700" cap="flat" cmpd="sng" algn="ctr">
                      <a:solidFill>
                        <a:srgbClr val="4472C4"/>
                      </a:solidFill>
                      <a:prstDash val="solid"/>
                      <a:round/>
                      <a:headEnd type="none" w="med" len="med"/>
                      <a:tailEnd type="none" w="med" len="med"/>
                    </a:lnT>
                    <a:lnB w="12700" cap="flat" cmpd="sng" algn="ctr">
                      <a:solidFill>
                        <a:srgbClr val="4472C4"/>
                      </a:solidFill>
                      <a:prstDash val="solid"/>
                      <a:round/>
                      <a:headEnd type="none" w="med" len="med"/>
                      <a:tailEnd type="none" w="med" len="med"/>
                    </a:lnB>
                    <a:solidFill>
                      <a:srgbClr val="4472C4"/>
                    </a:solidFill>
                  </a:tcPr>
                </a:tc>
                <a:tc>
                  <a:txBody>
                    <a:bodyPr/>
                    <a:lstStyle/>
                    <a:p>
                      <a:pPr marL="0" marR="0">
                        <a:lnSpc>
                          <a:spcPct val="115000"/>
                        </a:lnSpc>
                        <a:spcAft>
                          <a:spcPts val="800"/>
                        </a:spcAft>
                        <a:buNone/>
                      </a:pPr>
                      <a:r>
                        <a:rPr lang="en-US" sz="900" b="1" kern="100">
                          <a:solidFill>
                            <a:srgbClr val="FFFFFF"/>
                          </a:solidFill>
                          <a:effectLst/>
                          <a:latin typeface="Times New Roman" panose="02020603050405020304" pitchFamily="18" charset="0"/>
                          <a:ea typeface="Calibri" panose="020F0502020204030204" pitchFamily="34" charset="0"/>
                          <a:cs typeface="Times New Roman" panose="02020603050405020304" pitchFamily="18" charset="0"/>
                        </a:rPr>
                        <a:t>PC2</a:t>
                      </a:r>
                      <a:endParaRPr lang="en-US"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580" marR="53580" marT="0" marB="0">
                    <a:lnL>
                      <a:noFill/>
                    </a:lnL>
                    <a:lnR w="12700" cap="flat" cmpd="sng" algn="ctr">
                      <a:solidFill>
                        <a:srgbClr val="4472C4"/>
                      </a:solidFill>
                      <a:prstDash val="solid"/>
                      <a:round/>
                      <a:headEnd type="none" w="med" len="med"/>
                      <a:tailEnd type="none" w="med" len="med"/>
                    </a:lnR>
                    <a:lnT w="12700" cap="flat" cmpd="sng" algn="ctr">
                      <a:solidFill>
                        <a:srgbClr val="4472C4"/>
                      </a:solidFill>
                      <a:prstDash val="solid"/>
                      <a:round/>
                      <a:headEnd type="none" w="med" len="med"/>
                      <a:tailEnd type="none" w="med" len="med"/>
                    </a:lnT>
                    <a:lnB w="12700" cap="flat" cmpd="sng" algn="ctr">
                      <a:solidFill>
                        <a:srgbClr val="4472C4"/>
                      </a:solidFill>
                      <a:prstDash val="solid"/>
                      <a:round/>
                      <a:headEnd type="none" w="med" len="med"/>
                      <a:tailEnd type="none" w="med" len="med"/>
                    </a:lnB>
                    <a:solidFill>
                      <a:srgbClr val="4472C4"/>
                    </a:solidFill>
                  </a:tcPr>
                </a:tc>
                <a:extLst>
                  <a:ext uri="{0D108BD9-81ED-4DB2-BD59-A6C34878D82A}">
                    <a16:rowId xmlns:a16="http://schemas.microsoft.com/office/drawing/2014/main" val="1154783040"/>
                  </a:ext>
                </a:extLst>
              </a:tr>
              <a:tr h="811498">
                <a:tc>
                  <a:txBody>
                    <a:bodyPr/>
                    <a:lstStyle/>
                    <a:p>
                      <a:pPr marL="0" marR="0">
                        <a:lnSpc>
                          <a:spcPct val="115000"/>
                        </a:lnSpc>
                        <a:spcAft>
                          <a:spcPts val="800"/>
                        </a:spcAft>
                        <a:buNone/>
                      </a:pPr>
                      <a:r>
                        <a:rPr lang="en-US" sz="900" b="1" kern="1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Fuel Consumption Comb (mpg)</a:t>
                      </a:r>
                      <a:endParaRPr lang="en-US"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580" marR="53580" marT="0"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4472C4"/>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rgbClr val="D9E2F3"/>
                    </a:solidFill>
                  </a:tcPr>
                </a:tc>
                <a:tc>
                  <a:txBody>
                    <a:bodyPr/>
                    <a:lstStyle/>
                    <a:p>
                      <a:pPr marL="0" marR="0">
                        <a:lnSpc>
                          <a:spcPct val="115000"/>
                        </a:lnSpc>
                        <a:spcAft>
                          <a:spcPts val="800"/>
                        </a:spcAft>
                        <a:buNone/>
                      </a:pPr>
                      <a:r>
                        <a:rPr lang="en-US" sz="900" kern="1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-0.405802</a:t>
                      </a:r>
                      <a:endParaRPr lang="en-US" sz="900" kern="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15000"/>
                        </a:lnSpc>
                        <a:spcAft>
                          <a:spcPts val="800"/>
                        </a:spcAft>
                        <a:buNone/>
                      </a:pPr>
                      <a:r>
                        <a:rPr lang="en-US" sz="900"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580" marR="53580" marT="0"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4472C4"/>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rgbClr val="D9E2F3"/>
                    </a:solidFill>
                  </a:tcPr>
                </a:tc>
                <a:tc>
                  <a:txBody>
                    <a:bodyPr/>
                    <a:lstStyle/>
                    <a:p>
                      <a:pPr marL="0" marR="0">
                        <a:lnSpc>
                          <a:spcPct val="115000"/>
                        </a:lnSpc>
                        <a:spcAft>
                          <a:spcPts val="800"/>
                        </a:spcAft>
                        <a:buNone/>
                      </a:pPr>
                      <a:r>
                        <a:rPr lang="en-US" sz="9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0.308419</a:t>
                      </a:r>
                      <a:endParaRPr lang="en-US"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580" marR="53580" marT="0"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4472C4"/>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rgbClr val="D9E2F3"/>
                    </a:solidFill>
                  </a:tcPr>
                </a:tc>
                <a:extLst>
                  <a:ext uri="{0D108BD9-81ED-4DB2-BD59-A6C34878D82A}">
                    <a16:rowId xmlns:a16="http://schemas.microsoft.com/office/drawing/2014/main" val="1284488171"/>
                  </a:ext>
                </a:extLst>
              </a:tr>
              <a:tr h="306870">
                <a:tc>
                  <a:txBody>
                    <a:bodyPr/>
                    <a:lstStyle/>
                    <a:p>
                      <a:pPr marL="0" marR="0">
                        <a:lnSpc>
                          <a:spcPct val="115000"/>
                        </a:lnSpc>
                        <a:spcAft>
                          <a:spcPts val="800"/>
                        </a:spcAft>
                        <a:buNone/>
                      </a:pPr>
                      <a:r>
                        <a:rPr lang="en-US" sz="900" b="1" kern="100">
                          <a:effectLst/>
                          <a:latin typeface="Times New Roman" panose="02020603050405020304" pitchFamily="18" charset="0"/>
                          <a:ea typeface="Calibri" panose="020F0502020204030204" pitchFamily="34" charset="0"/>
                          <a:cs typeface="Times New Roman" panose="02020603050405020304" pitchFamily="18" charset="0"/>
                        </a:rPr>
                        <a:t>Cylinders</a:t>
                      </a:r>
                      <a:endParaRPr lang="en-US"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580" marR="53580" marT="0"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noFill/>
                  </a:tcPr>
                </a:tc>
                <a:tc>
                  <a:txBody>
                    <a:bodyPr/>
                    <a:lstStyle/>
                    <a:p>
                      <a:pPr marL="0" marR="0">
                        <a:lnSpc>
                          <a:spcPct val="115000"/>
                        </a:lnSpc>
                        <a:spcAft>
                          <a:spcPts val="800"/>
                        </a:spcAft>
                        <a:buNone/>
                      </a:pPr>
                      <a:r>
                        <a:rPr lang="en-US" sz="900" kern="100">
                          <a:effectLst/>
                          <a:latin typeface="Times New Roman" panose="02020603050405020304" pitchFamily="18" charset="0"/>
                          <a:ea typeface="Calibri" panose="020F0502020204030204" pitchFamily="34" charset="0"/>
                          <a:cs typeface="Times New Roman" panose="02020603050405020304" pitchFamily="18" charset="0"/>
                        </a:rPr>
                        <a:t>0.381459</a:t>
                      </a:r>
                      <a:endParaRPr lang="en-US"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580" marR="53580" marT="0"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noFill/>
                  </a:tcPr>
                </a:tc>
                <a:tc>
                  <a:txBody>
                    <a:bodyPr/>
                    <a:lstStyle/>
                    <a:p>
                      <a:pPr marL="0" marR="0">
                        <a:lnSpc>
                          <a:spcPct val="115000"/>
                        </a:lnSpc>
                        <a:spcAft>
                          <a:spcPts val="800"/>
                        </a:spcAft>
                        <a:buNone/>
                      </a:pPr>
                      <a:r>
                        <a:rPr lang="en-US" sz="900" kern="100">
                          <a:effectLst/>
                          <a:latin typeface="Times New Roman" panose="02020603050405020304" pitchFamily="18" charset="0"/>
                          <a:ea typeface="Calibri" panose="020F0502020204030204" pitchFamily="34" charset="0"/>
                          <a:cs typeface="Times New Roman" panose="02020603050405020304" pitchFamily="18" charset="0"/>
                        </a:rPr>
                        <a:t>0.633878</a:t>
                      </a:r>
                      <a:endParaRPr lang="en-US"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580" marR="53580" marT="0"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noFill/>
                  </a:tcPr>
                </a:tc>
                <a:extLst>
                  <a:ext uri="{0D108BD9-81ED-4DB2-BD59-A6C34878D82A}">
                    <a16:rowId xmlns:a16="http://schemas.microsoft.com/office/drawing/2014/main" val="3780489274"/>
                  </a:ext>
                </a:extLst>
              </a:tr>
              <a:tr h="634405">
                <a:tc>
                  <a:txBody>
                    <a:bodyPr/>
                    <a:lstStyle/>
                    <a:p>
                      <a:pPr marL="0" marR="0">
                        <a:lnSpc>
                          <a:spcPct val="115000"/>
                        </a:lnSpc>
                        <a:spcAft>
                          <a:spcPts val="800"/>
                        </a:spcAft>
                        <a:buNone/>
                      </a:pPr>
                      <a:r>
                        <a:rPr lang="en-US" sz="900" b="1"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Fuel Consumption Hwy (L/100 km)</a:t>
                      </a:r>
                      <a:endParaRPr lang="en-US"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580" marR="53580" marT="0"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rgbClr val="D9E2F3"/>
                    </a:solidFill>
                  </a:tcPr>
                </a:tc>
                <a:tc>
                  <a:txBody>
                    <a:bodyPr/>
                    <a:lstStyle/>
                    <a:p>
                      <a:pPr marL="0" marR="0">
                        <a:lnSpc>
                          <a:spcPct val="115000"/>
                        </a:lnSpc>
                        <a:spcAft>
                          <a:spcPts val="800"/>
                        </a:spcAft>
                        <a:buNone/>
                      </a:pPr>
                      <a:r>
                        <a:rPr lang="en-US" sz="9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0.411817</a:t>
                      </a:r>
                      <a:endParaRPr lang="en-US"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580" marR="53580" marT="0"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rgbClr val="D9E2F3"/>
                    </a:solidFill>
                  </a:tcPr>
                </a:tc>
                <a:tc>
                  <a:txBody>
                    <a:bodyPr/>
                    <a:lstStyle/>
                    <a:p>
                      <a:pPr marL="0" marR="0">
                        <a:lnSpc>
                          <a:spcPct val="115000"/>
                        </a:lnSpc>
                        <a:spcAft>
                          <a:spcPts val="800"/>
                        </a:spcAft>
                        <a:buNone/>
                      </a:pPr>
                      <a:r>
                        <a:rPr lang="en-US" sz="9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-0.351667</a:t>
                      </a:r>
                      <a:endParaRPr lang="en-US"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580" marR="53580" marT="0"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rgbClr val="D9E2F3"/>
                    </a:solidFill>
                  </a:tcPr>
                </a:tc>
                <a:extLst>
                  <a:ext uri="{0D108BD9-81ED-4DB2-BD59-A6C34878D82A}">
                    <a16:rowId xmlns:a16="http://schemas.microsoft.com/office/drawing/2014/main" val="3721575416"/>
                  </a:ext>
                </a:extLst>
              </a:tr>
              <a:tr h="306870">
                <a:tc>
                  <a:txBody>
                    <a:bodyPr/>
                    <a:lstStyle/>
                    <a:p>
                      <a:pPr marL="0" marR="0">
                        <a:lnSpc>
                          <a:spcPct val="115000"/>
                        </a:lnSpc>
                        <a:spcAft>
                          <a:spcPts val="800"/>
                        </a:spcAft>
                        <a:buNone/>
                      </a:pPr>
                      <a:r>
                        <a:rPr lang="en-US" sz="900" b="1" kern="100">
                          <a:effectLst/>
                          <a:latin typeface="Times New Roman" panose="02020603050405020304" pitchFamily="18" charset="0"/>
                          <a:ea typeface="Calibri" panose="020F0502020204030204" pitchFamily="34" charset="0"/>
                          <a:cs typeface="Times New Roman" panose="02020603050405020304" pitchFamily="18" charset="0"/>
                        </a:rPr>
                        <a:t>Engine Size (L)</a:t>
                      </a:r>
                      <a:endParaRPr lang="en-US"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580" marR="53580" marT="0"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noFill/>
                  </a:tcPr>
                </a:tc>
                <a:tc>
                  <a:txBody>
                    <a:bodyPr/>
                    <a:lstStyle/>
                    <a:p>
                      <a:pPr marL="0" marR="0">
                        <a:lnSpc>
                          <a:spcPct val="115000"/>
                        </a:lnSpc>
                        <a:spcAft>
                          <a:spcPts val="800"/>
                        </a:spcAft>
                        <a:buNone/>
                      </a:pPr>
                      <a:r>
                        <a:rPr lang="en-US" sz="900" kern="100">
                          <a:effectLst/>
                          <a:latin typeface="Times New Roman" panose="02020603050405020304" pitchFamily="18" charset="0"/>
                          <a:ea typeface="Calibri" panose="020F0502020204030204" pitchFamily="34" charset="0"/>
                          <a:cs typeface="Times New Roman" panose="02020603050405020304" pitchFamily="18" charset="0"/>
                        </a:rPr>
                        <a:t>0.393668</a:t>
                      </a:r>
                      <a:endParaRPr lang="en-US"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580" marR="53580" marT="0"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noFill/>
                  </a:tcPr>
                </a:tc>
                <a:tc>
                  <a:txBody>
                    <a:bodyPr/>
                    <a:lstStyle/>
                    <a:p>
                      <a:pPr marL="0" marR="0">
                        <a:lnSpc>
                          <a:spcPct val="115000"/>
                        </a:lnSpc>
                        <a:spcAft>
                          <a:spcPts val="800"/>
                        </a:spcAft>
                        <a:buNone/>
                      </a:pPr>
                      <a:r>
                        <a:rPr lang="en-US" sz="900" kern="100">
                          <a:effectLst/>
                          <a:latin typeface="Times New Roman" panose="02020603050405020304" pitchFamily="18" charset="0"/>
                          <a:ea typeface="Calibri" panose="020F0502020204030204" pitchFamily="34" charset="0"/>
                          <a:cs typeface="Times New Roman" panose="02020603050405020304" pitchFamily="18" charset="0"/>
                        </a:rPr>
                        <a:t>0.535144</a:t>
                      </a:r>
                      <a:endParaRPr lang="en-US"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580" marR="53580" marT="0"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noFill/>
                  </a:tcPr>
                </a:tc>
                <a:extLst>
                  <a:ext uri="{0D108BD9-81ED-4DB2-BD59-A6C34878D82A}">
                    <a16:rowId xmlns:a16="http://schemas.microsoft.com/office/drawing/2014/main" val="2044340511"/>
                  </a:ext>
                </a:extLst>
              </a:tr>
              <a:tr h="634405">
                <a:tc>
                  <a:txBody>
                    <a:bodyPr/>
                    <a:lstStyle/>
                    <a:p>
                      <a:pPr marL="0" marR="0">
                        <a:lnSpc>
                          <a:spcPct val="115000"/>
                        </a:lnSpc>
                        <a:spcAft>
                          <a:spcPts val="800"/>
                        </a:spcAft>
                        <a:buNone/>
                      </a:pPr>
                      <a:r>
                        <a:rPr lang="en-US" sz="900" b="1"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Fuel Consumption Comb (L/100 km)</a:t>
                      </a:r>
                      <a:endParaRPr lang="en-US"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580" marR="53580" marT="0"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rgbClr val="D9E2F3"/>
                    </a:solidFill>
                  </a:tcPr>
                </a:tc>
                <a:tc>
                  <a:txBody>
                    <a:bodyPr/>
                    <a:lstStyle/>
                    <a:p>
                      <a:pPr marL="0" marR="0">
                        <a:lnSpc>
                          <a:spcPct val="115000"/>
                        </a:lnSpc>
                        <a:spcAft>
                          <a:spcPts val="800"/>
                        </a:spcAft>
                        <a:buNone/>
                      </a:pPr>
                      <a:r>
                        <a:rPr lang="en-US" sz="9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0.427160</a:t>
                      </a:r>
                      <a:endParaRPr lang="en-US"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580" marR="53580" marT="0"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rgbClr val="D9E2F3"/>
                    </a:solidFill>
                  </a:tcPr>
                </a:tc>
                <a:tc>
                  <a:txBody>
                    <a:bodyPr/>
                    <a:lstStyle/>
                    <a:p>
                      <a:pPr marL="0" marR="0">
                        <a:lnSpc>
                          <a:spcPct val="115000"/>
                        </a:lnSpc>
                        <a:spcAft>
                          <a:spcPts val="800"/>
                        </a:spcAft>
                        <a:buNone/>
                      </a:pPr>
                      <a:r>
                        <a:rPr lang="en-US" sz="9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-0.243850</a:t>
                      </a:r>
                      <a:endParaRPr lang="en-US"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580" marR="53580" marT="0"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rgbClr val="D9E2F3"/>
                    </a:solidFill>
                  </a:tcPr>
                </a:tc>
                <a:extLst>
                  <a:ext uri="{0D108BD9-81ED-4DB2-BD59-A6C34878D82A}">
                    <a16:rowId xmlns:a16="http://schemas.microsoft.com/office/drawing/2014/main" val="230781931"/>
                  </a:ext>
                </a:extLst>
              </a:tr>
              <a:tr h="634405">
                <a:tc>
                  <a:txBody>
                    <a:bodyPr/>
                    <a:lstStyle/>
                    <a:p>
                      <a:pPr marL="0" marR="0">
                        <a:lnSpc>
                          <a:spcPct val="115000"/>
                        </a:lnSpc>
                        <a:spcAft>
                          <a:spcPts val="800"/>
                        </a:spcAft>
                        <a:buNone/>
                      </a:pPr>
                      <a:r>
                        <a:rPr lang="en-US" sz="900" b="1" kern="100">
                          <a:effectLst/>
                          <a:latin typeface="Times New Roman" panose="02020603050405020304" pitchFamily="18" charset="0"/>
                          <a:ea typeface="Calibri" panose="020F0502020204030204" pitchFamily="34" charset="0"/>
                          <a:cs typeface="Times New Roman" panose="02020603050405020304" pitchFamily="18" charset="0"/>
                        </a:rPr>
                        <a:t>Fuel Consumption City (L/100 km)</a:t>
                      </a:r>
                      <a:endParaRPr lang="en-US"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580" marR="53580" marT="0"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noFill/>
                  </a:tcPr>
                </a:tc>
                <a:tc>
                  <a:txBody>
                    <a:bodyPr/>
                    <a:lstStyle/>
                    <a:p>
                      <a:pPr marL="0" marR="0">
                        <a:lnSpc>
                          <a:spcPct val="115000"/>
                        </a:lnSpc>
                        <a:spcAft>
                          <a:spcPts val="800"/>
                        </a:spcAft>
                        <a:buNone/>
                      </a:pPr>
                      <a:r>
                        <a:rPr lang="en-US" sz="900" kern="100">
                          <a:effectLst/>
                          <a:latin typeface="Times New Roman" panose="02020603050405020304" pitchFamily="18" charset="0"/>
                          <a:ea typeface="Calibri" panose="020F0502020204030204" pitchFamily="34" charset="0"/>
                          <a:cs typeface="Times New Roman" panose="02020603050405020304" pitchFamily="18" charset="0"/>
                        </a:rPr>
                        <a:t>0.427528</a:t>
                      </a:r>
                      <a:endParaRPr lang="en-US"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3580" marR="53580" marT="0"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noFill/>
                  </a:tcPr>
                </a:tc>
                <a:tc>
                  <a:txBody>
                    <a:bodyPr/>
                    <a:lstStyle/>
                    <a:p>
                      <a:pPr marL="0" marR="0">
                        <a:lnSpc>
                          <a:spcPct val="115000"/>
                        </a:lnSpc>
                        <a:spcAft>
                          <a:spcPts val="800"/>
                        </a:spcAft>
                        <a:buNone/>
                      </a:pPr>
                      <a:r>
                        <a:rPr lang="en-US" sz="900" kern="100" dirty="0">
                          <a:effectLst/>
                          <a:latin typeface="Times New Roman" panose="02020603050405020304" pitchFamily="18" charset="0"/>
                          <a:ea typeface="Calibri" panose="020F0502020204030204" pitchFamily="34" charset="0"/>
                          <a:cs typeface="Times New Roman" panose="02020603050405020304" pitchFamily="18" charset="0"/>
                        </a:rPr>
                        <a:t>-0.183206</a:t>
                      </a:r>
                      <a:endParaRPr lang="en-US" sz="9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53580" marR="53580" marT="0"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noFill/>
                  </a:tcPr>
                </a:tc>
                <a:extLst>
                  <a:ext uri="{0D108BD9-81ED-4DB2-BD59-A6C34878D82A}">
                    <a16:rowId xmlns:a16="http://schemas.microsoft.com/office/drawing/2014/main" val="2758118064"/>
                  </a:ext>
                </a:extLst>
              </a:tr>
            </a:tbl>
          </a:graphicData>
        </a:graphic>
      </p:graphicFrame>
      <p:pic>
        <p:nvPicPr>
          <p:cNvPr id="2" name="Feature Comparison">
            <a:hlinkClick r:id="" action="ppaction://media"/>
            <a:extLst>
              <a:ext uri="{FF2B5EF4-FFF2-40B4-BE49-F238E27FC236}">
                <a16:creationId xmlns:a16="http://schemas.microsoft.com/office/drawing/2014/main" id="{9068EBC2-BE25-7D8D-92B2-4B5CF3581BDE}"/>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660658" y="5662532"/>
            <a:ext cx="609600" cy="609600"/>
          </a:xfrm>
          <a:prstGeom prst="rect">
            <a:avLst/>
          </a:prstGeom>
        </p:spPr>
      </p:pic>
    </p:spTree>
    <p:extLst>
      <p:ext uri="{BB962C8B-B14F-4D97-AF65-F5344CB8AC3E}">
        <p14:creationId xmlns:p14="http://schemas.microsoft.com/office/powerpoint/2010/main" val="3634422708"/>
      </p:ext>
    </p:extLst>
  </p:cSld>
  <p:clrMapOvr>
    <a:masterClrMapping/>
  </p:clrMapOvr>
  <mc:AlternateContent xmlns:mc="http://schemas.openxmlformats.org/markup-compatibility/2006">
    <mc:Choice xmlns:p14="http://schemas.microsoft.com/office/powerpoint/2010/main" Requires="p14">
      <p:transition spd="slow" p14:dur="2000" advTm="26452"/>
    </mc:Choice>
    <mc:Fallback>
      <p:transition spd="slow" advTm="2645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645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517F2AA6-D758-4DD4-686D-68DA6CAF8C8F}"/>
              </a:ext>
            </a:extLst>
          </p:cNvPr>
          <p:cNvSpPr>
            <a:spLocks noGrp="1"/>
          </p:cNvSpPr>
          <p:nvPr>
            <p:ph type="title"/>
          </p:nvPr>
        </p:nvSpPr>
        <p:spPr>
          <a:xfrm>
            <a:off x="1097280" y="286603"/>
            <a:ext cx="10058400" cy="1450757"/>
          </a:xfrm>
        </p:spPr>
        <p:txBody>
          <a:bodyPr anchor="b">
            <a:normAutofit/>
          </a:bodyPr>
          <a:lstStyle/>
          <a:p>
            <a:r>
              <a:rPr lang="en-US" dirty="0"/>
              <a:t>Graph of Fuel Consumption Comb(mpg) vs CO2 Emission</a:t>
            </a:r>
          </a:p>
        </p:txBody>
      </p:sp>
      <p:sp>
        <p:nvSpPr>
          <p:cNvPr id="13" name="Text Placeholder 3">
            <a:extLst>
              <a:ext uri="{FF2B5EF4-FFF2-40B4-BE49-F238E27FC236}">
                <a16:creationId xmlns:a16="http://schemas.microsoft.com/office/drawing/2014/main" id="{5D80E1DD-F952-B6AA-CB67-09DE3F520874}"/>
              </a:ext>
            </a:extLst>
          </p:cNvPr>
          <p:cNvSpPr>
            <a:spLocks noGrp="1"/>
          </p:cNvSpPr>
          <p:nvPr>
            <p:ph sz="half" idx="1"/>
          </p:nvPr>
        </p:nvSpPr>
        <p:spPr>
          <a:xfrm>
            <a:off x="1097280" y="2120900"/>
            <a:ext cx="4639736" cy="3748193"/>
          </a:xfrm>
        </p:spPr>
        <p:txBody>
          <a:bodyPr>
            <a:normAutofit/>
          </a:bodyPr>
          <a:lstStyle/>
          <a:p>
            <a:r>
              <a:rPr lang="en-US" sz="3200" dirty="0"/>
              <a:t>As can be seen from the graph there is an inverse relationship between fuel consumption comb (mpg) and CO2 Emissions</a:t>
            </a:r>
          </a:p>
        </p:txBody>
      </p:sp>
      <p:pic>
        <p:nvPicPr>
          <p:cNvPr id="5" name="Content Placeholder 4" descr="A graph of a graph showing the amount of gas consumption&#10;&#10;AI-generated content may be incorrect.">
            <a:extLst>
              <a:ext uri="{FF2B5EF4-FFF2-40B4-BE49-F238E27FC236}">
                <a16:creationId xmlns:a16="http://schemas.microsoft.com/office/drawing/2014/main" id="{0DF7329A-2484-9CE2-E9C8-136DBF9AADC5}"/>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bwMode="auto">
          <a:xfrm>
            <a:off x="6515944" y="2498682"/>
            <a:ext cx="4639736" cy="2992630"/>
          </a:xfrm>
          <a:prstGeom prst="rect">
            <a:avLst/>
          </a:prstGeom>
          <a:noFill/>
          <a:ln>
            <a:noFill/>
          </a:ln>
        </p:spPr>
      </p:pic>
      <p:pic>
        <p:nvPicPr>
          <p:cNvPr id="2" name="Graph">
            <a:hlinkClick r:id="" action="ppaction://media"/>
            <a:extLst>
              <a:ext uri="{FF2B5EF4-FFF2-40B4-BE49-F238E27FC236}">
                <a16:creationId xmlns:a16="http://schemas.microsoft.com/office/drawing/2014/main" id="{FBD966C1-B751-F40A-C31C-B538436AAF9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2242918" y="4871634"/>
            <a:ext cx="609600" cy="609600"/>
          </a:xfrm>
          <a:prstGeom prst="rect">
            <a:avLst/>
          </a:prstGeom>
        </p:spPr>
      </p:pic>
    </p:spTree>
    <p:extLst>
      <p:ext uri="{BB962C8B-B14F-4D97-AF65-F5344CB8AC3E}">
        <p14:creationId xmlns:p14="http://schemas.microsoft.com/office/powerpoint/2010/main" val="1975176909"/>
      </p:ext>
    </p:extLst>
  </p:cSld>
  <p:clrMapOvr>
    <a:masterClrMapping/>
  </p:clrMapOvr>
  <mc:AlternateContent xmlns:mc="http://schemas.openxmlformats.org/markup-compatibility/2006">
    <mc:Choice xmlns:p14="http://schemas.microsoft.com/office/powerpoint/2010/main" Requires="p14">
      <p:transition spd="slow" p14:dur="2000" advTm="25557"/>
    </mc:Choice>
    <mc:Fallback>
      <p:transition spd="slow" advTm="2555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555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11510D-26B4-F2F4-1E62-BEA4872CD66B}"/>
              </a:ext>
            </a:extLst>
          </p:cNvPr>
          <p:cNvSpPr>
            <a:spLocks noGrp="1"/>
          </p:cNvSpPr>
          <p:nvPr>
            <p:ph type="title"/>
          </p:nvPr>
        </p:nvSpPr>
        <p:spPr/>
        <p:txBody>
          <a:bodyPr/>
          <a:lstStyle/>
          <a:p>
            <a:pPr algn="ctr"/>
            <a:r>
              <a:rPr lang="en-US" dirty="0"/>
              <a:t>Highest vs Lowest Fuel Consumption Comb (mpg)</a:t>
            </a:r>
          </a:p>
        </p:txBody>
      </p:sp>
      <p:pic>
        <p:nvPicPr>
          <p:cNvPr id="5" name="Content Placeholder 4" descr="A screenshot of a computer&#10;&#10;AI-generated content may be incorrect.">
            <a:extLst>
              <a:ext uri="{FF2B5EF4-FFF2-40B4-BE49-F238E27FC236}">
                <a16:creationId xmlns:a16="http://schemas.microsoft.com/office/drawing/2014/main" id="{3EE1E36E-D424-1C5C-DCF4-6C1A595806FA}"/>
              </a:ext>
            </a:extLst>
          </p:cNvPr>
          <p:cNvPicPr>
            <a:picLocks noGrp="1" noChangeAspect="1"/>
          </p:cNvPicPr>
          <p:nvPr>
            <p:ph sz="half" idx="1"/>
          </p:nvPr>
        </p:nvPicPr>
        <p:blipFill>
          <a:blip r:embed="rId4"/>
          <a:stretch>
            <a:fillRect/>
          </a:stretch>
        </p:blipFill>
        <p:spPr>
          <a:xfrm>
            <a:off x="1096962" y="2120900"/>
            <a:ext cx="4999037" cy="3473988"/>
          </a:xfrm>
          <a:prstGeom prst="rect">
            <a:avLst/>
          </a:prstGeom>
        </p:spPr>
      </p:pic>
      <p:pic>
        <p:nvPicPr>
          <p:cNvPr id="6" name="Content Placeholder 5" descr="A screenshot of a computer&#10;&#10;AI-generated content may be incorrect.">
            <a:extLst>
              <a:ext uri="{FF2B5EF4-FFF2-40B4-BE49-F238E27FC236}">
                <a16:creationId xmlns:a16="http://schemas.microsoft.com/office/drawing/2014/main" id="{93542BAA-5D1E-C074-2790-BB2D36388C74}"/>
              </a:ext>
            </a:extLst>
          </p:cNvPr>
          <p:cNvPicPr>
            <a:picLocks noGrp="1" noChangeAspect="1"/>
          </p:cNvPicPr>
          <p:nvPr>
            <p:ph sz="half" idx="2"/>
          </p:nvPr>
        </p:nvPicPr>
        <p:blipFill>
          <a:blip r:embed="rId5"/>
          <a:stretch>
            <a:fillRect/>
          </a:stretch>
        </p:blipFill>
        <p:spPr>
          <a:xfrm>
            <a:off x="6516688" y="2120900"/>
            <a:ext cx="4638675" cy="3473987"/>
          </a:xfrm>
          <a:prstGeom prst="rect">
            <a:avLst/>
          </a:prstGeom>
        </p:spPr>
      </p:pic>
      <p:pic>
        <p:nvPicPr>
          <p:cNvPr id="3" name="High vs Low ">
            <a:hlinkClick r:id="" action="ppaction://media"/>
            <a:extLst>
              <a:ext uri="{FF2B5EF4-FFF2-40B4-BE49-F238E27FC236}">
                <a16:creationId xmlns:a16="http://schemas.microsoft.com/office/drawing/2014/main" id="{91D91243-FE54-7704-C4AF-C255652EE51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5516880" y="5368828"/>
            <a:ext cx="609600" cy="609600"/>
          </a:xfrm>
          <a:prstGeom prst="rect">
            <a:avLst/>
          </a:prstGeom>
        </p:spPr>
      </p:pic>
    </p:spTree>
    <p:extLst>
      <p:ext uri="{BB962C8B-B14F-4D97-AF65-F5344CB8AC3E}">
        <p14:creationId xmlns:p14="http://schemas.microsoft.com/office/powerpoint/2010/main" val="817378262"/>
      </p:ext>
    </p:extLst>
  </p:cSld>
  <p:clrMapOvr>
    <a:masterClrMapping/>
  </p:clrMapOvr>
  <mc:AlternateContent xmlns:mc="http://schemas.openxmlformats.org/markup-compatibility/2006">
    <mc:Choice xmlns:p14="http://schemas.microsoft.com/office/powerpoint/2010/main" Requires="p14">
      <p:transition spd="slow" p14:dur="2000" advTm="57056"/>
    </mc:Choice>
    <mc:Fallback>
      <p:transition spd="slow" advTm="5705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705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9B1B9-082E-E7FB-6986-570BE1E5E028}"/>
              </a:ext>
            </a:extLst>
          </p:cNvPr>
          <p:cNvSpPr>
            <a:spLocks noGrp="1"/>
          </p:cNvSpPr>
          <p:nvPr>
            <p:ph type="title"/>
          </p:nvPr>
        </p:nvSpPr>
        <p:spPr/>
        <p:txBody>
          <a:bodyPr/>
          <a:lstStyle/>
          <a:p>
            <a:pPr algn="ctr"/>
            <a:r>
              <a:rPr lang="en-US" dirty="0"/>
              <a:t>Problem Statement</a:t>
            </a:r>
          </a:p>
        </p:txBody>
      </p:sp>
      <p:sp>
        <p:nvSpPr>
          <p:cNvPr id="3" name="Content Placeholder 2">
            <a:extLst>
              <a:ext uri="{FF2B5EF4-FFF2-40B4-BE49-F238E27FC236}">
                <a16:creationId xmlns:a16="http://schemas.microsoft.com/office/drawing/2014/main" id="{49D78410-5BE9-B1BB-A6ED-EB087D29BF83}"/>
              </a:ext>
            </a:extLst>
          </p:cNvPr>
          <p:cNvSpPr>
            <a:spLocks noGrp="1"/>
          </p:cNvSpPr>
          <p:nvPr>
            <p:ph idx="1"/>
          </p:nvPr>
        </p:nvSpPr>
        <p:spPr/>
        <p:txBody>
          <a:bodyPr>
            <a:normAutofit lnSpcReduction="10000"/>
          </a:bodyPr>
          <a:lstStyle/>
          <a:p>
            <a:r>
              <a:rPr lang="en-US" sz="3200" kern="100" dirty="0">
                <a:effectLst/>
                <a:latin typeface="Times New Roman" panose="02020603050405020304" pitchFamily="18" charset="0"/>
                <a:ea typeface="Calibri" panose="020F0502020204030204" pitchFamily="34" charset="0"/>
                <a:cs typeface="Times New Roman" panose="02020603050405020304" pitchFamily="18" charset="0"/>
              </a:rPr>
              <a:t>The business problem I wanted to answer was to determine what vehicles or features produced the highest CO2 emissions or had the biggest impact on CO2 emissions. Answering this question will help car manufacturers design cars that are less harmful to the environment, and it will also provide compliance with government environmental regulations.</a:t>
            </a:r>
            <a:endParaRPr lang="en-US" sz="32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pic>
        <p:nvPicPr>
          <p:cNvPr id="4" name="Problem Statement">
            <a:hlinkClick r:id="" action="ppaction://media"/>
            <a:extLst>
              <a:ext uri="{FF2B5EF4-FFF2-40B4-BE49-F238E27FC236}">
                <a16:creationId xmlns:a16="http://schemas.microsoft.com/office/drawing/2014/main" id="{B5B85C5A-0FD4-0051-9CEF-324873F20117}"/>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0183318" y="4974679"/>
            <a:ext cx="609600" cy="609600"/>
          </a:xfrm>
          <a:prstGeom prst="rect">
            <a:avLst/>
          </a:prstGeom>
        </p:spPr>
      </p:pic>
    </p:spTree>
    <p:extLst>
      <p:ext uri="{BB962C8B-B14F-4D97-AF65-F5344CB8AC3E}">
        <p14:creationId xmlns:p14="http://schemas.microsoft.com/office/powerpoint/2010/main" val="3724547306"/>
      </p:ext>
    </p:extLst>
  </p:cSld>
  <p:clrMapOvr>
    <a:masterClrMapping/>
  </p:clrMapOvr>
  <mc:AlternateContent xmlns:mc="http://schemas.openxmlformats.org/markup-compatibility/2006" xmlns:p14="http://schemas.microsoft.com/office/powerpoint/2010/main">
    <mc:Choice Requires="p14">
      <p:transition spd="slow" p14:dur="2000" advTm="8859"/>
    </mc:Choice>
    <mc:Fallback xmlns="">
      <p:transition spd="slow" advTm="885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639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screenshot of a computer&#10;&#10;AI-generated content may be incorrect.">
            <a:extLst>
              <a:ext uri="{FF2B5EF4-FFF2-40B4-BE49-F238E27FC236}">
                <a16:creationId xmlns:a16="http://schemas.microsoft.com/office/drawing/2014/main" id="{02D6A4D1-8AF2-1452-D5A1-1764EA599ABA}"/>
              </a:ext>
            </a:extLst>
          </p:cNvPr>
          <p:cNvPicPr>
            <a:picLocks noGrp="1" noChangeAspect="1"/>
          </p:cNvPicPr>
          <p:nvPr>
            <p:ph type="pic" idx="1"/>
          </p:nvPr>
        </p:nvPicPr>
        <p:blipFill>
          <a:blip r:embed="rId4"/>
          <a:stretch/>
        </p:blipFill>
        <p:spPr>
          <a:xfrm>
            <a:off x="15" y="749937"/>
            <a:ext cx="12191985" cy="3078475"/>
          </a:xfrm>
          <a:prstGeom prst="rect">
            <a:avLst/>
          </a:prstGeom>
          <a:noFill/>
        </p:spPr>
      </p:pic>
      <p:sp>
        <p:nvSpPr>
          <p:cNvPr id="9" name="Title 2">
            <a:extLst>
              <a:ext uri="{FF2B5EF4-FFF2-40B4-BE49-F238E27FC236}">
                <a16:creationId xmlns:a16="http://schemas.microsoft.com/office/drawing/2014/main" id="{EC04C773-4531-2D2D-C487-8516A52314A4}"/>
              </a:ext>
            </a:extLst>
          </p:cNvPr>
          <p:cNvSpPr>
            <a:spLocks noGrp="1"/>
          </p:cNvSpPr>
          <p:nvPr>
            <p:ph type="title"/>
          </p:nvPr>
        </p:nvSpPr>
        <p:spPr>
          <a:xfrm>
            <a:off x="1097279" y="4799362"/>
            <a:ext cx="10113645" cy="743682"/>
          </a:xfrm>
        </p:spPr>
        <p:txBody>
          <a:bodyPr/>
          <a:lstStyle/>
          <a:p>
            <a:pPr algn="ctr"/>
            <a:r>
              <a:rPr lang="en-US" dirty="0"/>
              <a:t>Kaggle Dataset For CO2 Emissions</a:t>
            </a:r>
          </a:p>
        </p:txBody>
      </p:sp>
      <p:pic>
        <p:nvPicPr>
          <p:cNvPr id="2" name="Dataset">
            <a:hlinkClick r:id="" action="ppaction://media"/>
            <a:extLst>
              <a:ext uri="{FF2B5EF4-FFF2-40B4-BE49-F238E27FC236}">
                <a16:creationId xmlns:a16="http://schemas.microsoft.com/office/drawing/2014/main" id="{D73B0C10-5C25-E8AA-DA41-A362C033F40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099685" y="5543044"/>
            <a:ext cx="609600" cy="609600"/>
          </a:xfrm>
          <a:prstGeom prst="rect">
            <a:avLst/>
          </a:prstGeom>
        </p:spPr>
      </p:pic>
    </p:spTree>
    <p:extLst>
      <p:ext uri="{BB962C8B-B14F-4D97-AF65-F5344CB8AC3E}">
        <p14:creationId xmlns:p14="http://schemas.microsoft.com/office/powerpoint/2010/main" val="1281890503"/>
      </p:ext>
    </p:extLst>
  </p:cSld>
  <p:clrMapOvr>
    <a:masterClrMapping/>
  </p:clrMapOvr>
  <mc:AlternateContent xmlns:mc="http://schemas.openxmlformats.org/markup-compatibility/2006">
    <mc:Choice xmlns:p14="http://schemas.microsoft.com/office/powerpoint/2010/main" Requires="p14">
      <p:transition spd="slow" p14:dur="2000" advTm="28516"/>
    </mc:Choice>
    <mc:Fallback>
      <p:transition spd="slow" advTm="2851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851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screenshot of a computer&#10;&#10;AI-generated content may be incorrect.">
            <a:extLst>
              <a:ext uri="{FF2B5EF4-FFF2-40B4-BE49-F238E27FC236}">
                <a16:creationId xmlns:a16="http://schemas.microsoft.com/office/drawing/2014/main" id="{1A463181-3254-13B2-F3B2-4FF85FD311EA}"/>
              </a:ext>
            </a:extLst>
          </p:cNvPr>
          <p:cNvPicPr>
            <a:picLocks noGrp="1" noChangeAspect="1"/>
          </p:cNvPicPr>
          <p:nvPr>
            <p:ph type="pic" idx="1"/>
          </p:nvPr>
        </p:nvPicPr>
        <p:blipFill>
          <a:blip r:embed="rId4"/>
          <a:stretch/>
        </p:blipFill>
        <p:spPr>
          <a:xfrm>
            <a:off x="15" y="582297"/>
            <a:ext cx="12191985" cy="3413755"/>
          </a:xfrm>
          <a:prstGeom prst="rect">
            <a:avLst/>
          </a:prstGeom>
          <a:noFill/>
        </p:spPr>
      </p:pic>
      <p:sp>
        <p:nvSpPr>
          <p:cNvPr id="9" name="Title 2">
            <a:extLst>
              <a:ext uri="{FF2B5EF4-FFF2-40B4-BE49-F238E27FC236}">
                <a16:creationId xmlns:a16="http://schemas.microsoft.com/office/drawing/2014/main" id="{1A1B7A5D-3218-9F95-22EC-0E184900EFFE}"/>
              </a:ext>
            </a:extLst>
          </p:cNvPr>
          <p:cNvSpPr>
            <a:spLocks noGrp="1"/>
          </p:cNvSpPr>
          <p:nvPr>
            <p:ph type="title"/>
          </p:nvPr>
        </p:nvSpPr>
        <p:spPr>
          <a:xfrm>
            <a:off x="1097279" y="4661941"/>
            <a:ext cx="10113645" cy="881103"/>
          </a:xfrm>
        </p:spPr>
        <p:txBody>
          <a:bodyPr/>
          <a:lstStyle/>
          <a:p>
            <a:pPr algn="ctr"/>
            <a:r>
              <a:rPr lang="en-US" dirty="0"/>
              <a:t>Changed fuel type codes into what the codes represented</a:t>
            </a:r>
          </a:p>
        </p:txBody>
      </p:sp>
      <p:pic>
        <p:nvPicPr>
          <p:cNvPr id="2" name="fuel types">
            <a:hlinkClick r:id="" action="ppaction://media"/>
            <a:extLst>
              <a:ext uri="{FF2B5EF4-FFF2-40B4-BE49-F238E27FC236}">
                <a16:creationId xmlns:a16="http://schemas.microsoft.com/office/drawing/2014/main" id="{91C58DA2-7E2F-5F6E-C47F-3D9F87D068E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9074046" y="5238244"/>
            <a:ext cx="609600" cy="609600"/>
          </a:xfrm>
          <a:prstGeom prst="rect">
            <a:avLst/>
          </a:prstGeom>
        </p:spPr>
      </p:pic>
    </p:spTree>
    <p:extLst>
      <p:ext uri="{BB962C8B-B14F-4D97-AF65-F5344CB8AC3E}">
        <p14:creationId xmlns:p14="http://schemas.microsoft.com/office/powerpoint/2010/main" val="1738396062"/>
      </p:ext>
    </p:extLst>
  </p:cSld>
  <p:clrMapOvr>
    <a:masterClrMapping/>
  </p:clrMapOvr>
  <mc:AlternateContent xmlns:mc="http://schemas.openxmlformats.org/markup-compatibility/2006">
    <mc:Choice xmlns:p14="http://schemas.microsoft.com/office/powerpoint/2010/main" Requires="p14">
      <p:transition spd="slow" p14:dur="2000" advTm="20668"/>
    </mc:Choice>
    <mc:Fallback>
      <p:transition spd="slow" advTm="2066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066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5DD72607-8F6B-3590-7C21-152C648F0F6A}"/>
              </a:ext>
            </a:extLst>
          </p:cNvPr>
          <p:cNvSpPr>
            <a:spLocks noGrp="1"/>
          </p:cNvSpPr>
          <p:nvPr>
            <p:ph type="title"/>
          </p:nvPr>
        </p:nvSpPr>
        <p:spPr>
          <a:xfrm>
            <a:off x="1097280" y="286603"/>
            <a:ext cx="10058400" cy="1450757"/>
          </a:xfrm>
        </p:spPr>
        <p:txBody>
          <a:bodyPr/>
          <a:lstStyle/>
          <a:p>
            <a:pPr algn="ctr"/>
            <a:r>
              <a:rPr lang="en-US" dirty="0"/>
              <a:t>Statistics of Data</a:t>
            </a:r>
          </a:p>
        </p:txBody>
      </p:sp>
      <p:pic>
        <p:nvPicPr>
          <p:cNvPr id="5" name="Picture Placeholder 4" descr="A screenshot of a graph&#10;&#10;AI-generated content may be incorrect.">
            <a:extLst>
              <a:ext uri="{FF2B5EF4-FFF2-40B4-BE49-F238E27FC236}">
                <a16:creationId xmlns:a16="http://schemas.microsoft.com/office/drawing/2014/main" id="{507DD59E-EF4F-1AC0-D55E-33700A4BA136}"/>
              </a:ext>
            </a:extLst>
          </p:cNvPr>
          <p:cNvPicPr>
            <a:picLocks noGrp="1" noChangeAspect="1"/>
          </p:cNvPicPr>
          <p:nvPr>
            <p:ph idx="1"/>
          </p:nvPr>
        </p:nvPicPr>
        <p:blipFill>
          <a:blip r:embed="rId4"/>
          <a:stretch>
            <a:fillRect/>
          </a:stretch>
        </p:blipFill>
        <p:spPr>
          <a:xfrm>
            <a:off x="1097280" y="2467313"/>
            <a:ext cx="10058400" cy="3042666"/>
          </a:xfrm>
          <a:prstGeom prst="rect">
            <a:avLst/>
          </a:prstGeom>
          <a:noFill/>
        </p:spPr>
      </p:pic>
      <p:pic>
        <p:nvPicPr>
          <p:cNvPr id="2" name="Statistics of Data">
            <a:hlinkClick r:id="" action="ppaction://media"/>
            <a:extLst>
              <a:ext uri="{FF2B5EF4-FFF2-40B4-BE49-F238E27FC236}">
                <a16:creationId xmlns:a16="http://schemas.microsoft.com/office/drawing/2014/main" id="{669D7AAD-10D1-7D2C-1DE8-02EF0DC81D9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0303239" y="5630332"/>
            <a:ext cx="609600" cy="609600"/>
          </a:xfrm>
          <a:prstGeom prst="rect">
            <a:avLst/>
          </a:prstGeom>
        </p:spPr>
      </p:pic>
    </p:spTree>
    <p:extLst>
      <p:ext uri="{BB962C8B-B14F-4D97-AF65-F5344CB8AC3E}">
        <p14:creationId xmlns:p14="http://schemas.microsoft.com/office/powerpoint/2010/main" val="3478383593"/>
      </p:ext>
    </p:extLst>
  </p:cSld>
  <p:clrMapOvr>
    <a:masterClrMapping/>
  </p:clrMapOvr>
  <mc:AlternateContent xmlns:mc="http://schemas.openxmlformats.org/markup-compatibility/2006">
    <mc:Choice xmlns:p14="http://schemas.microsoft.com/office/powerpoint/2010/main" Requires="p14">
      <p:transition spd="slow" p14:dur="2000" advTm="8488"/>
    </mc:Choice>
    <mc:Fallback>
      <p:transition spd="slow" advTm="848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48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9689B3-A922-1BCE-412F-79EBBDAD56AE}"/>
              </a:ext>
            </a:extLst>
          </p:cNvPr>
          <p:cNvSpPr>
            <a:spLocks noGrp="1"/>
          </p:cNvSpPr>
          <p:nvPr>
            <p:ph type="title"/>
          </p:nvPr>
        </p:nvSpPr>
        <p:spPr>
          <a:xfrm>
            <a:off x="1097280" y="286603"/>
            <a:ext cx="10058400" cy="1450757"/>
          </a:xfrm>
        </p:spPr>
        <p:txBody>
          <a:bodyPr anchor="b">
            <a:normAutofit/>
          </a:bodyPr>
          <a:lstStyle/>
          <a:p>
            <a:pPr algn="ctr"/>
            <a:r>
              <a:rPr lang="en-US" dirty="0"/>
              <a:t>Multicollinearity Detected in Dataset</a:t>
            </a:r>
          </a:p>
        </p:txBody>
      </p:sp>
      <p:pic>
        <p:nvPicPr>
          <p:cNvPr id="4" name="Content Placeholder 3">
            <a:extLst>
              <a:ext uri="{FF2B5EF4-FFF2-40B4-BE49-F238E27FC236}">
                <a16:creationId xmlns:a16="http://schemas.microsoft.com/office/drawing/2014/main" id="{3DCB6651-32CA-5FCC-C51C-AF3F06B11896}"/>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bwMode="auto">
          <a:xfrm>
            <a:off x="2092271" y="2108201"/>
            <a:ext cx="8198604" cy="4137616"/>
          </a:xfrm>
          <a:prstGeom prst="rect">
            <a:avLst/>
          </a:prstGeom>
          <a:noFill/>
          <a:ln>
            <a:noFill/>
          </a:ln>
        </p:spPr>
      </p:pic>
      <p:pic>
        <p:nvPicPr>
          <p:cNvPr id="3" name="Multicollinearity">
            <a:hlinkClick r:id="" action="ppaction://media"/>
            <a:extLst>
              <a:ext uri="{FF2B5EF4-FFF2-40B4-BE49-F238E27FC236}">
                <a16:creationId xmlns:a16="http://schemas.microsoft.com/office/drawing/2014/main" id="{124F5F41-B06C-4AC7-376C-995F3EE55C0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939744" y="4815841"/>
            <a:ext cx="609600" cy="609600"/>
          </a:xfrm>
          <a:prstGeom prst="rect">
            <a:avLst/>
          </a:prstGeom>
        </p:spPr>
      </p:pic>
    </p:spTree>
    <p:extLst>
      <p:ext uri="{BB962C8B-B14F-4D97-AF65-F5344CB8AC3E}">
        <p14:creationId xmlns:p14="http://schemas.microsoft.com/office/powerpoint/2010/main" val="3141148152"/>
      </p:ext>
    </p:extLst>
  </p:cSld>
  <p:clrMapOvr>
    <a:masterClrMapping/>
  </p:clrMapOvr>
  <mc:AlternateContent xmlns:mc="http://schemas.openxmlformats.org/markup-compatibility/2006">
    <mc:Choice xmlns:p14="http://schemas.microsoft.com/office/powerpoint/2010/main" Requires="p14">
      <p:transition spd="slow" p14:dur="2000" advTm="33150"/>
    </mc:Choice>
    <mc:Fallback>
      <p:transition spd="slow" advTm="331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315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A9EDD05B-DB4F-470B-2A6C-B1C6E5330FB3}"/>
              </a:ext>
            </a:extLst>
          </p:cNvPr>
          <p:cNvPicPr>
            <a:picLocks noGrp="1" noChangeAspect="1"/>
          </p:cNvPicPr>
          <p:nvPr>
            <p:ph type="pic" idx="1"/>
          </p:nvPr>
        </p:nvPicPr>
        <p:blipFill>
          <a:blip r:embed="rId4"/>
          <a:stretch/>
        </p:blipFill>
        <p:spPr>
          <a:xfrm>
            <a:off x="15" y="567058"/>
            <a:ext cx="12191985" cy="3444234"/>
          </a:xfrm>
          <a:prstGeom prst="rect">
            <a:avLst/>
          </a:prstGeom>
          <a:noFill/>
        </p:spPr>
      </p:pic>
      <p:sp>
        <p:nvSpPr>
          <p:cNvPr id="9" name="Title 2">
            <a:extLst>
              <a:ext uri="{FF2B5EF4-FFF2-40B4-BE49-F238E27FC236}">
                <a16:creationId xmlns:a16="http://schemas.microsoft.com/office/drawing/2014/main" id="{4E103FDA-EC7D-E5A9-9FE1-7237ED822F4C}"/>
              </a:ext>
            </a:extLst>
          </p:cNvPr>
          <p:cNvSpPr>
            <a:spLocks noGrp="1"/>
          </p:cNvSpPr>
          <p:nvPr>
            <p:ph type="title"/>
          </p:nvPr>
        </p:nvSpPr>
        <p:spPr>
          <a:xfrm>
            <a:off x="1097279" y="4616970"/>
            <a:ext cx="10113645" cy="941064"/>
          </a:xfrm>
        </p:spPr>
        <p:txBody>
          <a:bodyPr/>
          <a:lstStyle/>
          <a:p>
            <a:pPr algn="ctr"/>
            <a:r>
              <a:rPr lang="en-US" dirty="0"/>
              <a:t>Standardized the Data and Applied Principal Component Analysis</a:t>
            </a:r>
          </a:p>
        </p:txBody>
      </p:sp>
      <p:pic>
        <p:nvPicPr>
          <p:cNvPr id="2" name="PCA">
            <a:hlinkClick r:id="" action="ppaction://media"/>
            <a:extLst>
              <a:ext uri="{FF2B5EF4-FFF2-40B4-BE49-F238E27FC236}">
                <a16:creationId xmlns:a16="http://schemas.microsoft.com/office/drawing/2014/main" id="{DF3F0166-D02A-3D6E-2E69-D8641F35AA4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998689" y="5253234"/>
            <a:ext cx="609600" cy="609600"/>
          </a:xfrm>
          <a:prstGeom prst="rect">
            <a:avLst/>
          </a:prstGeom>
        </p:spPr>
      </p:pic>
    </p:spTree>
    <p:extLst>
      <p:ext uri="{BB962C8B-B14F-4D97-AF65-F5344CB8AC3E}">
        <p14:creationId xmlns:p14="http://schemas.microsoft.com/office/powerpoint/2010/main" val="1122992948"/>
      </p:ext>
    </p:extLst>
  </p:cSld>
  <p:clrMapOvr>
    <a:masterClrMapping/>
  </p:clrMapOvr>
  <mc:AlternateContent xmlns:mc="http://schemas.openxmlformats.org/markup-compatibility/2006">
    <mc:Choice xmlns:p14="http://schemas.microsoft.com/office/powerpoint/2010/main" Requires="p14">
      <p:transition spd="slow" p14:dur="2000" advTm="35076"/>
    </mc:Choice>
    <mc:Fallback>
      <p:transition spd="slow" advTm="350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507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a:extLst>
              <a:ext uri="{FF2B5EF4-FFF2-40B4-BE49-F238E27FC236}">
                <a16:creationId xmlns:a16="http://schemas.microsoft.com/office/drawing/2014/main" id="{CC758FEE-EE1B-D8F8-E671-1EAF789A442B}"/>
              </a:ext>
            </a:extLst>
          </p:cNvPr>
          <p:cNvSpPr>
            <a:spLocks noGrp="1"/>
          </p:cNvSpPr>
          <p:nvPr>
            <p:ph type="title"/>
          </p:nvPr>
        </p:nvSpPr>
        <p:spPr>
          <a:xfrm>
            <a:off x="643466" y="786383"/>
            <a:ext cx="3517567" cy="2093975"/>
          </a:xfrm>
        </p:spPr>
        <p:txBody>
          <a:bodyPr/>
          <a:lstStyle/>
          <a:p>
            <a:r>
              <a:rPr lang="en-US" dirty="0"/>
              <a:t>Linear Regression Model</a:t>
            </a:r>
          </a:p>
        </p:txBody>
      </p:sp>
      <p:pic>
        <p:nvPicPr>
          <p:cNvPr id="5" name="Picture Placeholder 4">
            <a:extLst>
              <a:ext uri="{FF2B5EF4-FFF2-40B4-BE49-F238E27FC236}">
                <a16:creationId xmlns:a16="http://schemas.microsoft.com/office/drawing/2014/main" id="{8A3B988F-73D2-D2CD-1176-18D353C17582}"/>
              </a:ext>
            </a:extLst>
          </p:cNvPr>
          <p:cNvPicPr>
            <a:picLocks noGrp="1" noChangeAspect="1"/>
          </p:cNvPicPr>
          <p:nvPr>
            <p:ph idx="1"/>
          </p:nvPr>
        </p:nvPicPr>
        <p:blipFill>
          <a:blip r:embed="rId4"/>
          <a:stretch/>
        </p:blipFill>
        <p:spPr>
          <a:xfrm>
            <a:off x="4757981" y="309967"/>
            <a:ext cx="7129220" cy="5191932"/>
          </a:xfrm>
          <a:prstGeom prst="rect">
            <a:avLst/>
          </a:prstGeom>
          <a:noFill/>
        </p:spPr>
      </p:pic>
      <p:sp>
        <p:nvSpPr>
          <p:cNvPr id="29" name="Text Placeholder 3">
            <a:extLst>
              <a:ext uri="{FF2B5EF4-FFF2-40B4-BE49-F238E27FC236}">
                <a16:creationId xmlns:a16="http://schemas.microsoft.com/office/drawing/2014/main" id="{48566FFC-6E74-1C7D-9736-BAA75418F485}"/>
              </a:ext>
            </a:extLst>
          </p:cNvPr>
          <p:cNvSpPr>
            <a:spLocks noGrp="1"/>
          </p:cNvSpPr>
          <p:nvPr>
            <p:ph type="body" sz="half" idx="2"/>
          </p:nvPr>
        </p:nvSpPr>
        <p:spPr>
          <a:xfrm>
            <a:off x="643465" y="3043050"/>
            <a:ext cx="3517567" cy="3064505"/>
          </a:xfrm>
        </p:spPr>
        <p:txBody>
          <a:bodyPr/>
          <a:lstStyle/>
          <a:p>
            <a:r>
              <a:rPr lang="en-US" dirty="0"/>
              <a:t>Evaluated model using metrics R-squared score, Mean Squared Error, RMSE</a:t>
            </a:r>
          </a:p>
        </p:txBody>
      </p:sp>
      <p:pic>
        <p:nvPicPr>
          <p:cNvPr id="2" name="Linear Regression">
            <a:hlinkClick r:id="" action="ppaction://media"/>
            <a:extLst>
              <a:ext uri="{FF2B5EF4-FFF2-40B4-BE49-F238E27FC236}">
                <a16:creationId xmlns:a16="http://schemas.microsoft.com/office/drawing/2014/main" id="{22B2E9E8-18FD-1BFD-2903-6B649F87F31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2317304" y="4892299"/>
            <a:ext cx="609600" cy="609600"/>
          </a:xfrm>
          <a:prstGeom prst="rect">
            <a:avLst/>
          </a:prstGeom>
        </p:spPr>
      </p:pic>
    </p:spTree>
    <p:extLst>
      <p:ext uri="{BB962C8B-B14F-4D97-AF65-F5344CB8AC3E}">
        <p14:creationId xmlns:p14="http://schemas.microsoft.com/office/powerpoint/2010/main" val="519099875"/>
      </p:ext>
    </p:extLst>
  </p:cSld>
  <p:clrMapOvr>
    <a:masterClrMapping/>
  </p:clrMapOvr>
  <mc:AlternateContent xmlns:mc="http://schemas.openxmlformats.org/markup-compatibility/2006">
    <mc:Choice xmlns:p14="http://schemas.microsoft.com/office/powerpoint/2010/main" Requires="p14">
      <p:transition spd="slow" p14:dur="2000" advTm="23184"/>
    </mc:Choice>
    <mc:Fallback>
      <p:transition spd="slow" advTm="2318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318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1">
            <a:extLst>
              <a:ext uri="{FF2B5EF4-FFF2-40B4-BE49-F238E27FC236}">
                <a16:creationId xmlns:a16="http://schemas.microsoft.com/office/drawing/2014/main" id="{5FD4F36F-0ECE-CBD4-7D9B-A914C93AC19A}"/>
              </a:ext>
            </a:extLst>
          </p:cNvPr>
          <p:cNvSpPr>
            <a:spLocks noGrp="1"/>
          </p:cNvSpPr>
          <p:nvPr>
            <p:ph type="title"/>
          </p:nvPr>
        </p:nvSpPr>
        <p:spPr>
          <a:xfrm>
            <a:off x="1097280" y="286603"/>
            <a:ext cx="10058400" cy="1450757"/>
          </a:xfrm>
        </p:spPr>
        <p:txBody>
          <a:bodyPr/>
          <a:lstStyle/>
          <a:p>
            <a:pPr algn="ctr"/>
            <a:r>
              <a:rPr lang="en-US" dirty="0"/>
              <a:t>Significant Features</a:t>
            </a:r>
            <a:br>
              <a:rPr lang="en-US" dirty="0"/>
            </a:br>
            <a:r>
              <a:rPr lang="en-US" dirty="0"/>
              <a:t>for Linear Regression with PCA</a:t>
            </a:r>
          </a:p>
        </p:txBody>
      </p:sp>
      <p:pic>
        <p:nvPicPr>
          <p:cNvPr id="5" name="Content Placeholder 4">
            <a:extLst>
              <a:ext uri="{FF2B5EF4-FFF2-40B4-BE49-F238E27FC236}">
                <a16:creationId xmlns:a16="http://schemas.microsoft.com/office/drawing/2014/main" id="{8957AA43-CAC1-7A09-B8A3-DE4001DD1849}"/>
              </a:ext>
            </a:extLst>
          </p:cNvPr>
          <p:cNvPicPr>
            <a:picLocks noGrp="1" noChangeAspect="1"/>
          </p:cNvPicPr>
          <p:nvPr>
            <p:ph idx="1"/>
          </p:nvPr>
        </p:nvPicPr>
        <p:blipFill>
          <a:blip r:embed="rId4"/>
          <a:srcRect t="46555" b="-1"/>
          <a:stretch/>
        </p:blipFill>
        <p:spPr>
          <a:xfrm>
            <a:off x="1441342" y="1999281"/>
            <a:ext cx="8463096" cy="3745825"/>
          </a:xfrm>
          <a:prstGeom prst="rect">
            <a:avLst/>
          </a:prstGeom>
          <a:noFill/>
        </p:spPr>
      </p:pic>
      <p:pic>
        <p:nvPicPr>
          <p:cNvPr id="2" name="PCA significan features">
            <a:hlinkClick r:id="" action="ppaction://media"/>
            <a:extLst>
              <a:ext uri="{FF2B5EF4-FFF2-40B4-BE49-F238E27FC236}">
                <a16:creationId xmlns:a16="http://schemas.microsoft.com/office/drawing/2014/main" id="{DF4E422C-FD07-61BB-DF6B-301F82D51C3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999095" y="4653197"/>
            <a:ext cx="609600" cy="609600"/>
          </a:xfrm>
          <a:prstGeom prst="rect">
            <a:avLst/>
          </a:prstGeom>
        </p:spPr>
      </p:pic>
    </p:spTree>
    <p:extLst>
      <p:ext uri="{BB962C8B-B14F-4D97-AF65-F5344CB8AC3E}">
        <p14:creationId xmlns:p14="http://schemas.microsoft.com/office/powerpoint/2010/main" val="2277845190"/>
      </p:ext>
    </p:extLst>
  </p:cSld>
  <p:clrMapOvr>
    <a:masterClrMapping/>
  </p:clrMapOvr>
  <mc:AlternateContent xmlns:mc="http://schemas.openxmlformats.org/markup-compatibility/2006">
    <mc:Choice xmlns:p14="http://schemas.microsoft.com/office/powerpoint/2010/main" Requires="p14">
      <p:transition spd="slow" p14:dur="2000" advTm="44374"/>
    </mc:Choice>
    <mc:Fallback>
      <p:transition spd="slow" advTm="4437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437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theme/theme1.xml><?xml version="1.0" encoding="utf-8"?>
<a:theme xmlns:a="http://schemas.openxmlformats.org/drawingml/2006/main" name="Custom">
  <a:themeElements>
    <a:clrScheme name="Custom 34">
      <a:dk1>
        <a:sysClr val="windowText" lastClr="000000"/>
      </a:dk1>
      <a:lt1>
        <a:sysClr val="window" lastClr="FFFFFF"/>
      </a:lt1>
      <a:dk2>
        <a:srgbClr val="39302A"/>
      </a:dk2>
      <a:lt2>
        <a:srgbClr val="E5DEDB"/>
      </a:lt2>
      <a:accent1>
        <a:srgbClr val="EC7016"/>
      </a:accent1>
      <a:accent2>
        <a:srgbClr val="F8931D"/>
      </a:accent2>
      <a:accent3>
        <a:srgbClr val="CE8D3E"/>
      </a:accent3>
      <a:accent4>
        <a:srgbClr val="E64823"/>
      </a:accent4>
      <a:accent5>
        <a:srgbClr val="FFCA08"/>
      </a:accent5>
      <a:accent6>
        <a:srgbClr val="9C6A6A"/>
      </a:accent6>
      <a:hlink>
        <a:srgbClr val="2998E3"/>
      </a:hlink>
      <a:folHlink>
        <a:srgbClr val="7F723D"/>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F5B7AB07-F859-4656-A1C1-DAFCFA0ACA4B}" vid="{A6E2497D-935A-4CFD-B9FD-6DCB15FA68BF}"/>
    </a:ext>
  </a:extLst>
</a:theme>
</file>

<file path=ppt/theme/themeOverride1.xml><?xml version="1.0" encoding="utf-8"?>
<a:themeOverride xmlns:a="http://schemas.openxmlformats.org/drawingml/2006/main">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_ip_UnifiedCompliancePolicyUIAction xmlns="http://schemas.microsoft.com/sharepoint/v3" xsi:nil="true"/>
    <Image xmlns="71af3243-3dd4-4a8d-8c0d-dd76da1f02a5">
      <Url xsi:nil="true"/>
      <Description xsi:nil="true"/>
    </Image>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7" ma:contentTypeDescription="Create a new document." ma:contentTypeScope="" ma:versionID="c6f9a84f66a9c8b9a21755b9ffafb945">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27df39e3e7036dff54f89ddd5805ce72"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A3F7EDC-E5B4-4BBC-9D2A-CBE6D46C37AD}">
  <ds:schemaRefs>
    <ds:schemaRef ds:uri="http://schemas.microsoft.com/sharepoint/v3/contenttype/forms"/>
  </ds:schemaRefs>
</ds:datastoreItem>
</file>

<file path=customXml/itemProps2.xml><?xml version="1.0" encoding="utf-8"?>
<ds:datastoreItem xmlns:ds="http://schemas.openxmlformats.org/officeDocument/2006/customXml" ds:itemID="{A03EEFF0-FB57-4CB4-8BFC-DF397689E2ED}">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customXml/itemProps3.xml><?xml version="1.0" encoding="utf-8"?>
<ds:datastoreItem xmlns:ds="http://schemas.openxmlformats.org/officeDocument/2006/customXml" ds:itemID="{D2957789-34B8-480C-AF9B-3EB54B9E5C9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Statistics focus</Template>
  <TotalTime>110</TotalTime>
  <Words>369</Words>
  <Application>Microsoft Office PowerPoint</Application>
  <PresentationFormat>Widescreen</PresentationFormat>
  <Paragraphs>82</Paragraphs>
  <Slides>17</Slides>
  <Notes>0</Notes>
  <HiddenSlides>0</HiddenSlides>
  <MMClips>16</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Bookman Old Style</vt:lpstr>
      <vt:lpstr>Calibri</vt:lpstr>
      <vt:lpstr>Franklin Gothic Book</vt:lpstr>
      <vt:lpstr>Times New Roman</vt:lpstr>
      <vt:lpstr>Custom</vt:lpstr>
      <vt:lpstr>Properties of Vehicles That Contribute To CO2 Emissions</vt:lpstr>
      <vt:lpstr>Problem Statement</vt:lpstr>
      <vt:lpstr>Kaggle Dataset For CO2 Emissions</vt:lpstr>
      <vt:lpstr>Changed fuel type codes into what the codes represented</vt:lpstr>
      <vt:lpstr>Statistics of Data</vt:lpstr>
      <vt:lpstr>Multicollinearity Detected in Dataset</vt:lpstr>
      <vt:lpstr>Standardized the Data and Applied Principal Component Analysis</vt:lpstr>
      <vt:lpstr>Linear Regression Model</vt:lpstr>
      <vt:lpstr>Significant Features for Linear Regression with PCA</vt:lpstr>
      <vt:lpstr>Ridge Regression Model and Evaluation</vt:lpstr>
      <vt:lpstr>Significant Features for Ridge Regression</vt:lpstr>
      <vt:lpstr>Lasso Regression and Evaluation</vt:lpstr>
      <vt:lpstr>Significant Features for Lasso Regression</vt:lpstr>
      <vt:lpstr>Comparison of Models</vt:lpstr>
      <vt:lpstr>Significant Features From Models</vt:lpstr>
      <vt:lpstr>Graph of Fuel Consumption Comb(mpg) vs CO2 Emission</vt:lpstr>
      <vt:lpstr>Highest vs Lowest Fuel Consumption Comb (mpg)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Edgar Lopez</dc:creator>
  <cp:lastModifiedBy>Edgar Lopez</cp:lastModifiedBy>
  <cp:revision>1</cp:revision>
  <dcterms:created xsi:type="dcterms:W3CDTF">2025-04-19T13:33:04Z</dcterms:created>
  <dcterms:modified xsi:type="dcterms:W3CDTF">2025-04-21T20:35:07Z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